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439775" cy="7559675"/>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buNone/>
            </a:pPr>
            <a:r>
              <a:rPr lang="en-GB" sz="4400" b="0" strike="noStrike" spc="-1">
                <a:latin typeface="Arial"/>
              </a:rPr>
              <a:t>Click to move the slide</a:t>
            </a:r>
          </a:p>
        </p:txBody>
      </p:sp>
      <p:sp>
        <p:nvSpPr>
          <p:cNvPr id="3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2000" b="0" strike="noStrike" spc="-1">
                <a:latin typeface="Arial"/>
              </a:rPr>
              <a:t>Click to edit the notes' format</a:t>
            </a:r>
          </a:p>
        </p:txBody>
      </p:sp>
      <p:sp>
        <p:nvSpPr>
          <p:cNvPr id="4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GB" sz="1400" b="0" strike="noStrike" spc="-1">
                <a:latin typeface="Times New Roman"/>
              </a:rPr>
              <a:t>&lt;header&gt;</a:t>
            </a:r>
          </a:p>
        </p:txBody>
      </p:sp>
      <p:sp>
        <p:nvSpPr>
          <p:cNvPr id="41"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buNone/>
            </a:pPr>
            <a:r>
              <a:rPr lang="en-GB" sz="1400" b="0" strike="noStrike" spc="-1">
                <a:latin typeface="Times New Roman"/>
              </a:rPr>
              <a:t>&lt;date/time&gt;</a:t>
            </a:r>
          </a:p>
        </p:txBody>
      </p:sp>
      <p:sp>
        <p:nvSpPr>
          <p:cNvPr id="42"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en-GB" sz="1400" b="0" strike="noStrike" spc="-1">
                <a:latin typeface="Times New Roman"/>
              </a:rPr>
              <a:t>&lt;footer&gt;</a:t>
            </a:r>
          </a:p>
        </p:txBody>
      </p:sp>
      <p:sp>
        <p:nvSpPr>
          <p:cNvPr id="43"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buNone/>
            </a:pPr>
            <a:fld id="{C42BF4AA-BDB6-4CB3-97EE-D4E6EBEB4EB5}"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laceHolder 1"/>
          <p:cNvSpPr>
            <a:spLocks noGrp="1" noRot="1" noChangeAspect="1"/>
          </p:cNvSpPr>
          <p:nvPr>
            <p:ph type="sldImg"/>
          </p:nvPr>
        </p:nvSpPr>
        <p:spPr>
          <a:xfrm>
            <a:off x="573120" y="1336680"/>
            <a:ext cx="6412680" cy="3607560"/>
          </a:xfrm>
          <a:prstGeom prst="rect">
            <a:avLst/>
          </a:prstGeom>
          <a:ln w="0">
            <a:noFill/>
          </a:ln>
        </p:spPr>
      </p:sp>
      <p:sp>
        <p:nvSpPr>
          <p:cNvPr id="87" name="PlaceHolder 2"/>
          <p:cNvSpPr>
            <a:spLocks noGrp="1"/>
          </p:cNvSpPr>
          <p:nvPr>
            <p:ph type="body"/>
          </p:nvPr>
        </p:nvSpPr>
        <p:spPr>
          <a:xfrm>
            <a:off x="755640" y="5145120"/>
            <a:ext cx="6047640" cy="4209480"/>
          </a:xfrm>
          <a:prstGeom prst="rect">
            <a:avLst/>
          </a:prstGeom>
          <a:noFill/>
          <a:ln w="0">
            <a:noFill/>
          </a:ln>
        </p:spPr>
        <p:txBody>
          <a:bodyPr lIns="0" tIns="0" rIns="0" bIns="0" anchor="t">
            <a:noAutofit/>
          </a:bodyPr>
          <a:lstStyle/>
          <a:p>
            <a:endParaRPr lang="en-GB" sz="2000" b="0" strike="noStrike" spc="-1">
              <a:latin typeface="Arial"/>
            </a:endParaRPr>
          </a:p>
        </p:txBody>
      </p:sp>
      <p:sp>
        <p:nvSpPr>
          <p:cNvPr id="88" name="PlaceHolder 3"/>
          <p:cNvSpPr>
            <a:spLocks noGrp="1"/>
          </p:cNvSpPr>
          <p:nvPr>
            <p:ph type="sldNum"/>
          </p:nvPr>
        </p:nvSpPr>
        <p:spPr>
          <a:xfrm>
            <a:off x="4281480" y="10155240"/>
            <a:ext cx="3276000" cy="535680"/>
          </a:xfrm>
          <a:prstGeom prst="rect">
            <a:avLst/>
          </a:prstGeom>
          <a:noFill/>
          <a:ln w="0">
            <a:noFill/>
          </a:ln>
        </p:spPr>
        <p:txBody>
          <a:bodyPr lIns="0" tIns="0" rIns="0" bIns="0" anchor="b">
            <a:noAutofit/>
          </a:bodyPr>
          <a:lstStyle/>
          <a:p>
            <a:pPr algn="r">
              <a:lnSpc>
                <a:spcPct val="100000"/>
              </a:lnSpc>
              <a:buNone/>
            </a:pPr>
            <a:fld id="{27346883-556C-48D1-9AD6-00268C68E345}" type="slidenum">
              <a:rPr lang="el-GR" sz="1200" b="0" strike="noStrike" spc="-1">
                <a:latin typeface="Times New Roman"/>
              </a:rPr>
              <a:t>11</a:t>
            </a:fld>
            <a:endParaRPr lang="en-GB"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24" name="PlaceHolder 2"/>
          <p:cNvSpPr>
            <a:spLocks noGrp="1"/>
          </p:cNvSpPr>
          <p:nvPr>
            <p:ph/>
          </p:nvPr>
        </p:nvSpPr>
        <p:spPr>
          <a:xfrm>
            <a:off x="671760" y="1768680"/>
            <a:ext cx="1209528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25" name="PlaceHolder 3"/>
          <p:cNvSpPr>
            <a:spLocks noGrp="1"/>
          </p:cNvSpPr>
          <p:nvPr>
            <p:ph/>
          </p:nvPr>
        </p:nvSpPr>
        <p:spPr>
          <a:xfrm>
            <a:off x="671760" y="4058640"/>
            <a:ext cx="12095280" cy="2090880"/>
          </a:xfrm>
          <a:prstGeom prst="rect">
            <a:avLst/>
          </a:prstGeom>
          <a:noFill/>
          <a:ln w="0">
            <a:noFill/>
          </a:ln>
        </p:spPr>
        <p:txBody>
          <a:bodyPr lIns="0" tIns="0" rIns="0" bIns="0" anchor="t">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27" name="PlaceHolder 2"/>
          <p:cNvSpPr>
            <a:spLocks noGrp="1"/>
          </p:cNvSpPr>
          <p:nvPr>
            <p:ph/>
          </p:nvPr>
        </p:nvSpPr>
        <p:spPr>
          <a:xfrm>
            <a:off x="671760" y="1768680"/>
            <a:ext cx="590220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28" name="PlaceHolder 3"/>
          <p:cNvSpPr>
            <a:spLocks noGrp="1"/>
          </p:cNvSpPr>
          <p:nvPr>
            <p:ph/>
          </p:nvPr>
        </p:nvSpPr>
        <p:spPr>
          <a:xfrm>
            <a:off x="6869520" y="1768680"/>
            <a:ext cx="590220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29" name="PlaceHolder 4"/>
          <p:cNvSpPr>
            <a:spLocks noGrp="1"/>
          </p:cNvSpPr>
          <p:nvPr>
            <p:ph/>
          </p:nvPr>
        </p:nvSpPr>
        <p:spPr>
          <a:xfrm>
            <a:off x="671760" y="4058640"/>
            <a:ext cx="590220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0" name="PlaceHolder 5"/>
          <p:cNvSpPr>
            <a:spLocks noGrp="1"/>
          </p:cNvSpPr>
          <p:nvPr>
            <p:ph/>
          </p:nvPr>
        </p:nvSpPr>
        <p:spPr>
          <a:xfrm>
            <a:off x="6869520" y="4058640"/>
            <a:ext cx="5902200" cy="2090880"/>
          </a:xfrm>
          <a:prstGeom prst="rect">
            <a:avLst/>
          </a:prstGeom>
          <a:noFill/>
          <a:ln w="0">
            <a:noFill/>
          </a:ln>
        </p:spPr>
        <p:txBody>
          <a:bodyPr lIns="0" tIns="0" rIns="0" bIns="0" anchor="t">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2" name="PlaceHolder 2"/>
          <p:cNvSpPr>
            <a:spLocks noGrp="1"/>
          </p:cNvSpPr>
          <p:nvPr>
            <p:ph/>
          </p:nvPr>
        </p:nvSpPr>
        <p:spPr>
          <a:xfrm>
            <a:off x="671760" y="1768680"/>
            <a:ext cx="389448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3" name="PlaceHolder 3"/>
          <p:cNvSpPr>
            <a:spLocks noGrp="1"/>
          </p:cNvSpPr>
          <p:nvPr>
            <p:ph/>
          </p:nvPr>
        </p:nvSpPr>
        <p:spPr>
          <a:xfrm>
            <a:off x="4761360" y="1768680"/>
            <a:ext cx="389448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4" name="PlaceHolder 4"/>
          <p:cNvSpPr>
            <a:spLocks noGrp="1"/>
          </p:cNvSpPr>
          <p:nvPr>
            <p:ph/>
          </p:nvPr>
        </p:nvSpPr>
        <p:spPr>
          <a:xfrm>
            <a:off x="8850960" y="1768680"/>
            <a:ext cx="389448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5" name="PlaceHolder 5"/>
          <p:cNvSpPr>
            <a:spLocks noGrp="1"/>
          </p:cNvSpPr>
          <p:nvPr>
            <p:ph/>
          </p:nvPr>
        </p:nvSpPr>
        <p:spPr>
          <a:xfrm>
            <a:off x="671760" y="4058640"/>
            <a:ext cx="389448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6" name="PlaceHolder 6"/>
          <p:cNvSpPr>
            <a:spLocks noGrp="1"/>
          </p:cNvSpPr>
          <p:nvPr>
            <p:ph/>
          </p:nvPr>
        </p:nvSpPr>
        <p:spPr>
          <a:xfrm>
            <a:off x="4761360" y="4058640"/>
            <a:ext cx="389448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7" name="PlaceHolder 7"/>
          <p:cNvSpPr>
            <a:spLocks noGrp="1"/>
          </p:cNvSpPr>
          <p:nvPr>
            <p:ph/>
          </p:nvPr>
        </p:nvSpPr>
        <p:spPr>
          <a:xfrm>
            <a:off x="8850960" y="4058640"/>
            <a:ext cx="3894480" cy="2090880"/>
          </a:xfrm>
          <a:prstGeom prst="rect">
            <a:avLst/>
          </a:prstGeom>
          <a:noFill/>
          <a:ln w="0">
            <a:noFill/>
          </a:ln>
        </p:spPr>
        <p:txBody>
          <a:bodyPr lIns="0" tIns="0" rIns="0" bIns="0" anchor="t">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 name="PlaceHolder 2"/>
          <p:cNvSpPr>
            <a:spLocks noGrp="1"/>
          </p:cNvSpPr>
          <p:nvPr>
            <p:ph type="subTitle"/>
          </p:nvPr>
        </p:nvSpPr>
        <p:spPr>
          <a:xfrm>
            <a:off x="671760" y="1768680"/>
            <a:ext cx="12095280" cy="438408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5" name="PlaceHolder 2"/>
          <p:cNvSpPr>
            <a:spLocks noGrp="1"/>
          </p:cNvSpPr>
          <p:nvPr>
            <p:ph/>
          </p:nvPr>
        </p:nvSpPr>
        <p:spPr>
          <a:xfrm>
            <a:off x="671760" y="1768680"/>
            <a:ext cx="12095280" cy="4384080"/>
          </a:xfrm>
          <a:prstGeom prst="rect">
            <a:avLst/>
          </a:prstGeom>
          <a:noFill/>
          <a:ln w="0">
            <a:noFill/>
          </a:ln>
        </p:spPr>
        <p:txBody>
          <a:bodyPr lIns="0" tIns="0" rIns="0" bIns="0" anchor="t">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7" name="PlaceHolder 2"/>
          <p:cNvSpPr>
            <a:spLocks noGrp="1"/>
          </p:cNvSpPr>
          <p:nvPr>
            <p:ph/>
          </p:nvPr>
        </p:nvSpPr>
        <p:spPr>
          <a:xfrm>
            <a:off x="671760" y="1768680"/>
            <a:ext cx="5902200" cy="43840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8" name="PlaceHolder 3"/>
          <p:cNvSpPr>
            <a:spLocks noGrp="1"/>
          </p:cNvSpPr>
          <p:nvPr>
            <p:ph/>
          </p:nvPr>
        </p:nvSpPr>
        <p:spPr>
          <a:xfrm>
            <a:off x="6869520" y="1768680"/>
            <a:ext cx="5902200" cy="4384080"/>
          </a:xfrm>
          <a:prstGeom prst="rect">
            <a:avLst/>
          </a:prstGeom>
          <a:noFill/>
          <a:ln w="0">
            <a:noFill/>
          </a:ln>
        </p:spPr>
        <p:txBody>
          <a:bodyPr lIns="0" tIns="0" rIns="0" bIns="0" anchor="t">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24120" y="402480"/>
            <a:ext cx="11590920" cy="677124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2" name="PlaceHolder 2"/>
          <p:cNvSpPr>
            <a:spLocks noGrp="1"/>
          </p:cNvSpPr>
          <p:nvPr>
            <p:ph/>
          </p:nvPr>
        </p:nvSpPr>
        <p:spPr>
          <a:xfrm>
            <a:off x="671760" y="1768680"/>
            <a:ext cx="590220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3" name="PlaceHolder 3"/>
          <p:cNvSpPr>
            <a:spLocks noGrp="1"/>
          </p:cNvSpPr>
          <p:nvPr>
            <p:ph/>
          </p:nvPr>
        </p:nvSpPr>
        <p:spPr>
          <a:xfrm>
            <a:off x="6869520" y="1768680"/>
            <a:ext cx="5902200" cy="43840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4" name="PlaceHolder 4"/>
          <p:cNvSpPr>
            <a:spLocks noGrp="1"/>
          </p:cNvSpPr>
          <p:nvPr>
            <p:ph/>
          </p:nvPr>
        </p:nvSpPr>
        <p:spPr>
          <a:xfrm>
            <a:off x="671760" y="4058640"/>
            <a:ext cx="5902200" cy="2090880"/>
          </a:xfrm>
          <a:prstGeom prst="rect">
            <a:avLst/>
          </a:prstGeom>
          <a:noFill/>
          <a:ln w="0">
            <a:noFill/>
          </a:ln>
        </p:spPr>
        <p:txBody>
          <a:bodyPr lIns="0" tIns="0" rIns="0" bIns="0" anchor="t">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6" name="PlaceHolder 2"/>
          <p:cNvSpPr>
            <a:spLocks noGrp="1"/>
          </p:cNvSpPr>
          <p:nvPr>
            <p:ph/>
          </p:nvPr>
        </p:nvSpPr>
        <p:spPr>
          <a:xfrm>
            <a:off x="671760" y="1768680"/>
            <a:ext cx="5902200" cy="43840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7" name="PlaceHolder 3"/>
          <p:cNvSpPr>
            <a:spLocks noGrp="1"/>
          </p:cNvSpPr>
          <p:nvPr>
            <p:ph/>
          </p:nvPr>
        </p:nvSpPr>
        <p:spPr>
          <a:xfrm>
            <a:off x="6869520" y="1768680"/>
            <a:ext cx="590220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8" name="PlaceHolder 4"/>
          <p:cNvSpPr>
            <a:spLocks noGrp="1"/>
          </p:cNvSpPr>
          <p:nvPr>
            <p:ph/>
          </p:nvPr>
        </p:nvSpPr>
        <p:spPr>
          <a:xfrm>
            <a:off x="6869520" y="4058640"/>
            <a:ext cx="5902200" cy="2090880"/>
          </a:xfrm>
          <a:prstGeom prst="rect">
            <a:avLst/>
          </a:prstGeom>
          <a:noFill/>
          <a:ln w="0">
            <a:noFill/>
          </a:ln>
        </p:spPr>
        <p:txBody>
          <a:bodyPr lIns="0" tIns="0" rIns="0" bIns="0" anchor="t">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20" name="PlaceHolder 2"/>
          <p:cNvSpPr>
            <a:spLocks noGrp="1"/>
          </p:cNvSpPr>
          <p:nvPr>
            <p:ph/>
          </p:nvPr>
        </p:nvSpPr>
        <p:spPr>
          <a:xfrm>
            <a:off x="671760" y="1768680"/>
            <a:ext cx="590220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21" name="PlaceHolder 3"/>
          <p:cNvSpPr>
            <a:spLocks noGrp="1"/>
          </p:cNvSpPr>
          <p:nvPr>
            <p:ph/>
          </p:nvPr>
        </p:nvSpPr>
        <p:spPr>
          <a:xfrm>
            <a:off x="6869520" y="1768680"/>
            <a:ext cx="5902200" cy="20908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22" name="PlaceHolder 4"/>
          <p:cNvSpPr>
            <a:spLocks noGrp="1"/>
          </p:cNvSpPr>
          <p:nvPr>
            <p:ph/>
          </p:nvPr>
        </p:nvSpPr>
        <p:spPr>
          <a:xfrm>
            <a:off x="671760" y="4058640"/>
            <a:ext cx="12095280" cy="2090880"/>
          </a:xfrm>
          <a:prstGeom prst="rect">
            <a:avLst/>
          </a:prstGeom>
          <a:noFill/>
          <a:ln w="0">
            <a:noFill/>
          </a:ln>
        </p:spPr>
        <p:txBody>
          <a:bodyPr lIns="0" tIns="0" rIns="0" bIns="0" anchor="t">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924120" y="402480"/>
            <a:ext cx="11590920" cy="1460520"/>
          </a:xfrm>
          <a:prstGeom prst="rect">
            <a:avLst/>
          </a:prstGeom>
          <a:noFill/>
          <a:ln w="0">
            <a:noFill/>
          </a:ln>
        </p:spPr>
        <p:txBody>
          <a:bodyPr lIns="0" tIns="0" rIns="0" bIns="0" anchor="ctr">
            <a:noAutofit/>
          </a:bodyPr>
          <a:lstStyle/>
          <a:p>
            <a:r>
              <a:rPr lang="en-GB" sz="1800" b="0" strike="noStrike" spc="-1">
                <a:latin typeface="Arial"/>
              </a:rPr>
              <a:t>Click to edit the title text format</a:t>
            </a:r>
          </a:p>
        </p:txBody>
      </p:sp>
      <p:sp>
        <p:nvSpPr>
          <p:cNvPr id="3" name="PlaceHolder 2"/>
          <p:cNvSpPr>
            <a:spLocks noGrp="1"/>
          </p:cNvSpPr>
          <p:nvPr>
            <p:ph type="body"/>
          </p:nvPr>
        </p:nvSpPr>
        <p:spPr>
          <a:xfrm>
            <a:off x="671760" y="1768680"/>
            <a:ext cx="12095280" cy="43840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ypen.gov.gr/energeia/oryktes-protes-yles/drastiriotita-opy-geothermia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A35"/>
            </a:gs>
            <a:gs pos="100000">
              <a:srgbClr val="2B4053"/>
            </a:gs>
          </a:gsLst>
          <a:lin ang="0"/>
        </a:gradFill>
        <a:effectLst/>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2336040" y="1249560"/>
            <a:ext cx="9070920" cy="608760"/>
          </a:xfrm>
          <a:prstGeom prst="rect">
            <a:avLst/>
          </a:prstGeom>
          <a:noFill/>
          <a:ln w="0">
            <a:noFill/>
          </a:ln>
          <a:effectLst>
            <a:outerShdw rotWithShape="0">
              <a:srgbClr val="000000"/>
            </a:outerShdw>
          </a:effectLst>
        </p:spPr>
        <p:txBody>
          <a:bodyPr lIns="0" tIns="0" rIns="0" bIns="0" anchor="ctr">
            <a:noAutofit/>
          </a:bodyPr>
          <a:lstStyle/>
          <a:p>
            <a:pPr algn="ctr">
              <a:lnSpc>
                <a:spcPct val="90000"/>
              </a:lnSpc>
              <a:buNone/>
            </a:pPr>
            <a:r>
              <a:rPr lang="en-US" sz="5400" b="0" strike="noStrike" spc="-1">
                <a:solidFill>
                  <a:srgbClr val="FFFFFF"/>
                </a:solidFill>
                <a:latin typeface="Calibri Light"/>
              </a:rPr>
              <a:t>Geothermal energy in Greece</a:t>
            </a:r>
            <a:endParaRPr lang="en-GB" sz="5400" b="0" strike="noStrike" spc="-1">
              <a:latin typeface="Arial"/>
            </a:endParaRPr>
          </a:p>
        </p:txBody>
      </p:sp>
      <p:sp>
        <p:nvSpPr>
          <p:cNvPr id="46" name="TextBox 4"/>
          <p:cNvSpPr/>
          <p:nvPr/>
        </p:nvSpPr>
        <p:spPr>
          <a:xfrm>
            <a:off x="3520800" y="2170440"/>
            <a:ext cx="690228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4000" b="0" strike="noStrike" spc="-1">
                <a:solidFill>
                  <a:srgbClr val="FFFFFF"/>
                </a:solidFill>
                <a:latin typeface="Calibri"/>
                <a:ea typeface="DejaVu Sans"/>
              </a:rPr>
              <a:t>Prospects and challenges</a:t>
            </a:r>
            <a:endParaRPr lang="en-GB" sz="4000" b="0" strike="noStrike" spc="-1">
              <a:latin typeface="Arial"/>
            </a:endParaRPr>
          </a:p>
        </p:txBody>
      </p:sp>
      <p:sp>
        <p:nvSpPr>
          <p:cNvPr id="47" name="TextBox 6"/>
          <p:cNvSpPr/>
          <p:nvPr/>
        </p:nvSpPr>
        <p:spPr>
          <a:xfrm>
            <a:off x="2050560" y="3094920"/>
            <a:ext cx="9842400" cy="204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800" b="0" strike="noStrike" spc="-1">
                <a:solidFill>
                  <a:srgbClr val="FFFFFF"/>
                </a:solidFill>
                <a:latin typeface="Calibri"/>
                <a:ea typeface="DejaVu Sans"/>
              </a:rPr>
              <a:t>Dr. Georgios Tsifoutidis</a:t>
            </a:r>
            <a:endParaRPr lang="en-GB" sz="2800" b="0" strike="noStrike" spc="-1">
              <a:latin typeface="Arial"/>
            </a:endParaRPr>
          </a:p>
          <a:p>
            <a:pPr>
              <a:lnSpc>
                <a:spcPct val="100000"/>
              </a:lnSpc>
              <a:buNone/>
            </a:pPr>
            <a:endParaRPr lang="en-GB" sz="2800" b="0" strike="noStrike" spc="-1">
              <a:latin typeface="Arial"/>
            </a:endParaRPr>
          </a:p>
          <a:p>
            <a:pPr algn="ctr">
              <a:lnSpc>
                <a:spcPct val="100000"/>
              </a:lnSpc>
              <a:buNone/>
            </a:pPr>
            <a:r>
              <a:rPr lang="en-US" sz="2400" b="0" strike="noStrike" spc="-1">
                <a:solidFill>
                  <a:srgbClr val="FFFFFF"/>
                </a:solidFill>
                <a:latin typeface="Calibri"/>
                <a:ea typeface="DejaVu Sans"/>
              </a:rPr>
              <a:t>Geothermal energy Department</a:t>
            </a:r>
            <a:endParaRPr lang="en-GB" sz="2400" b="0" strike="noStrike" spc="-1">
              <a:latin typeface="Arial"/>
            </a:endParaRPr>
          </a:p>
          <a:p>
            <a:pPr algn="ctr">
              <a:lnSpc>
                <a:spcPct val="100000"/>
              </a:lnSpc>
              <a:buNone/>
            </a:pPr>
            <a:r>
              <a:rPr lang="en-US" sz="2400" b="0" strike="noStrike" spc="-1">
                <a:solidFill>
                  <a:srgbClr val="FFFFFF"/>
                </a:solidFill>
                <a:latin typeface="Calibri"/>
                <a:ea typeface="DejaVu Sans"/>
              </a:rPr>
              <a:t>DG of Mineral Raw Materials</a:t>
            </a:r>
            <a:endParaRPr lang="en-GB" sz="2400" b="0" strike="noStrike" spc="-1">
              <a:latin typeface="Arial"/>
            </a:endParaRPr>
          </a:p>
          <a:p>
            <a:pPr algn="ctr">
              <a:lnSpc>
                <a:spcPct val="100000"/>
              </a:lnSpc>
              <a:buNone/>
            </a:pPr>
            <a:r>
              <a:rPr lang="en-US" sz="2400" b="0" strike="noStrike" spc="-1">
                <a:solidFill>
                  <a:srgbClr val="FFFFFF"/>
                </a:solidFill>
                <a:latin typeface="Calibri"/>
                <a:ea typeface="DejaVu Sans"/>
              </a:rPr>
              <a:t>Hellenic Ministry of Environment and Energy</a:t>
            </a:r>
            <a:endParaRPr lang="en-GB" sz="2400" b="0" strike="noStrike" spc="-1">
              <a:latin typeface="Arial"/>
            </a:endParaRPr>
          </a:p>
        </p:txBody>
      </p:sp>
      <p:pic>
        <p:nvPicPr>
          <p:cNvPr id="1026" name="Picture 2">
            <a:extLst>
              <a:ext uri="{FF2B5EF4-FFF2-40B4-BE49-F238E27FC236}">
                <a16:creationId xmlns:a16="http://schemas.microsoft.com/office/drawing/2014/main" id="{0AF66722-E9E3-04EC-5353-E9119681A7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2572" y="5221839"/>
            <a:ext cx="4467203" cy="2337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161E"/>
            </a:gs>
            <a:gs pos="100000">
              <a:srgbClr val="2B4053"/>
            </a:gs>
          </a:gsLst>
          <a:lin ang="0"/>
        </a:gradFill>
        <a:effectLst/>
      </p:bgPr>
    </p:bg>
    <p:spTree>
      <p:nvGrpSpPr>
        <p:cNvPr id="1" name=""/>
        <p:cNvGrpSpPr/>
        <p:nvPr/>
      </p:nvGrpSpPr>
      <p:grpSpPr>
        <a:xfrm>
          <a:off x="0" y="0"/>
          <a:ext cx="0" cy="0"/>
          <a:chOff x="0" y="0"/>
          <a:chExt cx="0" cy="0"/>
        </a:xfrm>
      </p:grpSpPr>
      <p:sp>
        <p:nvSpPr>
          <p:cNvPr id="78" name="TextBox 3"/>
          <p:cNvSpPr/>
          <p:nvPr/>
        </p:nvSpPr>
        <p:spPr>
          <a:xfrm>
            <a:off x="759600" y="379080"/>
            <a:ext cx="11937240" cy="618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FF"/>
                </a:solidFill>
                <a:latin typeface="Calibri"/>
                <a:ea typeface="DejaVu Sans"/>
              </a:rPr>
              <a:t>A geothermal investor begins exploration works </a:t>
            </a:r>
            <a:r>
              <a:rPr lang="en-US" sz="2400" b="0" strike="noStrike" spc="-1">
                <a:solidFill>
                  <a:srgbClr val="FFFF00"/>
                </a:solidFill>
                <a:latin typeface="Calibri"/>
                <a:ea typeface="DejaVu Sans"/>
              </a:rPr>
              <a:t>5 years earlier</a:t>
            </a:r>
            <a:r>
              <a:rPr lang="en-US" sz="2400" b="0" strike="noStrike" spc="-1">
                <a:solidFill>
                  <a:srgbClr val="FFFFFF"/>
                </a:solidFill>
                <a:latin typeface="Calibri"/>
                <a:ea typeface="DejaVu Sans"/>
              </a:rPr>
              <a:t> than other RESs.  Hence, a forward placed, </a:t>
            </a:r>
            <a:r>
              <a:rPr lang="en-US" sz="2400" b="0" strike="noStrike" spc="-1">
                <a:solidFill>
                  <a:srgbClr val="FFFF00"/>
                </a:solidFill>
                <a:latin typeface="Calibri"/>
                <a:ea typeface="DejaVu Sans"/>
              </a:rPr>
              <a:t>larger</a:t>
            </a:r>
            <a:r>
              <a:rPr lang="en-US" sz="2400" b="0" strike="noStrike" spc="-1">
                <a:solidFill>
                  <a:srgbClr val="FFFFFF"/>
                </a:solidFill>
                <a:latin typeface="Calibri"/>
                <a:ea typeface="DejaVu Sans"/>
              </a:rPr>
              <a:t> </a:t>
            </a:r>
            <a:r>
              <a:rPr lang="en-US" sz="2400" b="0" strike="noStrike" spc="-1">
                <a:solidFill>
                  <a:srgbClr val="FFFF00"/>
                </a:solidFill>
                <a:latin typeface="Calibri"/>
                <a:ea typeface="DejaVu Sans"/>
              </a:rPr>
              <a:t>CAPEX </a:t>
            </a:r>
            <a:r>
              <a:rPr lang="en-US" sz="2400" b="0" strike="noStrike" spc="-1">
                <a:solidFill>
                  <a:srgbClr val="FFFFFF"/>
                </a:solidFill>
                <a:latin typeface="Calibri"/>
                <a:ea typeface="DejaVu Sans"/>
              </a:rPr>
              <a:t>by comparison is required, due to the exploration costs (geophysics, wells, etc) and uncertainties before an accurate estimate of installed capacity can be made.  </a:t>
            </a:r>
            <a:endParaRPr lang="en-GB" sz="2400" b="0" strike="noStrike" spc="-1">
              <a:latin typeface="Arial"/>
            </a:endParaRPr>
          </a:p>
          <a:p>
            <a:pPr>
              <a:lnSpc>
                <a:spcPct val="100000"/>
              </a:lnSpc>
              <a:buNone/>
            </a:pPr>
            <a:endParaRPr lang="en-GB" sz="2400" b="0" strike="noStrike" spc="-1">
              <a:latin typeface="Arial"/>
            </a:endParaRPr>
          </a:p>
          <a:p>
            <a:pPr>
              <a:lnSpc>
                <a:spcPct val="100000"/>
              </a:lnSpc>
              <a:buNone/>
            </a:pPr>
            <a:r>
              <a:rPr lang="en-US" sz="2400" b="0" strike="noStrike" spc="-1">
                <a:solidFill>
                  <a:srgbClr val="FFFFFF"/>
                </a:solidFill>
                <a:latin typeface="Calibri"/>
                <a:ea typeface="DejaVu Sans"/>
              </a:rPr>
              <a:t>Therefore, the geothermal investor needs incentives to counterbalance the exploration associated risks, and the inequitable head start of wind and solar competitors.  </a:t>
            </a:r>
            <a:endParaRPr lang="en-GB" sz="2400" b="0" strike="noStrike" spc="-1">
              <a:latin typeface="Arial"/>
            </a:endParaRPr>
          </a:p>
          <a:p>
            <a:pPr>
              <a:lnSpc>
                <a:spcPct val="100000"/>
              </a:lnSpc>
              <a:buNone/>
            </a:pPr>
            <a:endParaRPr lang="en-GB" sz="2400" b="0" strike="noStrike" spc="-1">
              <a:latin typeface="Arial"/>
            </a:endParaRPr>
          </a:p>
          <a:p>
            <a:pPr>
              <a:lnSpc>
                <a:spcPct val="100000"/>
              </a:lnSpc>
              <a:buNone/>
            </a:pPr>
            <a:r>
              <a:rPr lang="en-US" sz="2400" b="0" strike="noStrike" spc="-1">
                <a:solidFill>
                  <a:srgbClr val="FFFFFF"/>
                </a:solidFill>
                <a:latin typeface="Calibri"/>
                <a:ea typeface="DejaVu Sans"/>
              </a:rPr>
              <a:t>On the same token, geothermal base load can be located in many non interconnected frontier islands (e.g., Lesvos, Chios, Samothraki, Nisyros), hence its exploitation has the added value of promoting </a:t>
            </a:r>
            <a:r>
              <a:rPr lang="en-US" sz="2400" b="0" strike="noStrike" spc="-1">
                <a:solidFill>
                  <a:srgbClr val="FFFF00"/>
                </a:solidFill>
                <a:latin typeface="Calibri"/>
                <a:ea typeface="DejaVu Sans"/>
              </a:rPr>
              <a:t>energy security is sensitive areas</a:t>
            </a:r>
            <a:r>
              <a:rPr lang="en-US" sz="2400" b="0" strike="noStrike" spc="-1">
                <a:solidFill>
                  <a:srgbClr val="FFFFFF"/>
                </a:solidFill>
                <a:latin typeface="Calibri"/>
                <a:ea typeface="DejaVu Sans"/>
              </a:rPr>
              <a:t>.  </a:t>
            </a:r>
            <a:endParaRPr lang="en-GB" sz="2400" b="0" strike="noStrike" spc="-1">
              <a:latin typeface="Arial"/>
            </a:endParaRPr>
          </a:p>
          <a:p>
            <a:pPr>
              <a:lnSpc>
                <a:spcPct val="100000"/>
              </a:lnSpc>
              <a:buNone/>
            </a:pPr>
            <a:endParaRPr lang="en-GB" sz="2400" b="0" strike="noStrike" spc="-1">
              <a:latin typeface="Arial"/>
            </a:endParaRPr>
          </a:p>
          <a:p>
            <a:pPr>
              <a:lnSpc>
                <a:spcPct val="100000"/>
              </a:lnSpc>
              <a:buNone/>
            </a:pPr>
            <a:r>
              <a:rPr lang="en-US" sz="2800" b="0" strike="noStrike" spc="-1">
                <a:solidFill>
                  <a:srgbClr val="FFFFFF"/>
                </a:solidFill>
                <a:latin typeface="Times New Roman"/>
                <a:ea typeface="DejaVu Sans"/>
              </a:rPr>
              <a:t>For all the above reasons, it is reasonable to ask that at least all applications linked to geothermal energy production (from the certification of special project to operation license) are granted priority by the competent authorities, and participate in similar state aid schemes.</a:t>
            </a:r>
            <a:endParaRPr lang="en-GB" sz="2800" b="0" strike="noStrike" spc="-1">
              <a:latin typeface="Arial"/>
            </a:endParaRP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161E"/>
            </a:gs>
            <a:gs pos="100000">
              <a:srgbClr val="2B4053"/>
            </a:gs>
          </a:gsLst>
          <a:lin ang="0"/>
        </a:gradFill>
        <a:effectLst/>
      </p:bgPr>
    </p:bg>
    <p:spTree>
      <p:nvGrpSpPr>
        <p:cNvPr id="1" name=""/>
        <p:cNvGrpSpPr/>
        <p:nvPr/>
      </p:nvGrpSpPr>
      <p:grpSpPr>
        <a:xfrm>
          <a:off x="0" y="0"/>
          <a:ext cx="0" cy="0"/>
          <a:chOff x="0" y="0"/>
          <a:chExt cx="0" cy="0"/>
        </a:xfrm>
      </p:grpSpPr>
      <p:sp>
        <p:nvSpPr>
          <p:cNvPr id="79" name="TextBox 3"/>
          <p:cNvSpPr/>
          <p:nvPr/>
        </p:nvSpPr>
        <p:spPr>
          <a:xfrm>
            <a:off x="607680" y="360360"/>
            <a:ext cx="12534480" cy="179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0" strike="noStrike" spc="-1">
                <a:solidFill>
                  <a:srgbClr val="FFFFFF"/>
                </a:solidFill>
                <a:latin typeface="Calibri"/>
                <a:ea typeface="Microsoft YaHei"/>
              </a:rPr>
              <a:t>Geothermal Energy makes sense everywhere, from Paris to Munich, from Cornwall to Alberta, from Mexico to Slovakia, from Alexandroupolis to Tura where investors are looking in cheap district heating and base load power generation, as well as seeking important mineral byproducts such as lithium </a:t>
            </a:r>
            <a:r>
              <a:rPr lang="en-US" sz="2800" b="0" strike="noStrike" spc="-1">
                <a:solidFill>
                  <a:srgbClr val="FFFFFF"/>
                </a:solidFill>
                <a:latin typeface="Calibri"/>
                <a:ea typeface="DejaVu Sans"/>
              </a:rPr>
              <a:t>extraction,</a:t>
            </a:r>
            <a:endParaRPr lang="en-GB" sz="2800" b="0" strike="noStrike" spc="-1">
              <a:latin typeface="Arial"/>
            </a:endParaRPr>
          </a:p>
        </p:txBody>
      </p:sp>
      <p:pic>
        <p:nvPicPr>
          <p:cNvPr id="80" name="Εικόνα 1"/>
          <p:cNvPicPr/>
          <p:nvPr/>
        </p:nvPicPr>
        <p:blipFill>
          <a:blip r:embed="rId3"/>
          <a:stretch/>
        </p:blipFill>
        <p:spPr>
          <a:xfrm>
            <a:off x="820800" y="2675520"/>
            <a:ext cx="5593680" cy="3759840"/>
          </a:xfrm>
          <a:prstGeom prst="rect">
            <a:avLst/>
          </a:prstGeom>
          <a:ln w="0">
            <a:noFill/>
          </a:ln>
        </p:spPr>
      </p:pic>
      <p:pic>
        <p:nvPicPr>
          <p:cNvPr id="81" name="Εικόνα 4"/>
          <p:cNvPicPr/>
          <p:nvPr/>
        </p:nvPicPr>
        <p:blipFill>
          <a:blip r:embed="rId4"/>
          <a:stretch/>
        </p:blipFill>
        <p:spPr>
          <a:xfrm>
            <a:off x="6388200" y="2664000"/>
            <a:ext cx="6395760" cy="3750480"/>
          </a:xfrm>
          <a:prstGeom prst="rect">
            <a:avLst/>
          </a:prstGeom>
          <a:ln w="0">
            <a:noFill/>
          </a:ln>
        </p:spPr>
      </p:pic>
      <p:sp>
        <p:nvSpPr>
          <p:cNvPr id="82" name="Ορθογώνιο 81"/>
          <p:cNvSpPr/>
          <p:nvPr/>
        </p:nvSpPr>
        <p:spPr>
          <a:xfrm>
            <a:off x="3888000" y="6696000"/>
            <a:ext cx="5111640" cy="445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US" sz="2800" b="0" strike="noStrike" spc="-1">
                <a:solidFill>
                  <a:srgbClr val="FFFFFF"/>
                </a:solidFill>
                <a:latin typeface="Calibri"/>
              </a:rPr>
              <a:t>T H A N K    Y O U </a:t>
            </a:r>
            <a:endParaRPr lang="en-GB" sz="2800" b="0" strike="noStrike" spc="-1">
              <a:latin typeface="Arial"/>
            </a:endParaRPr>
          </a:p>
        </p:txBody>
      </p:sp>
      <p:sp>
        <p:nvSpPr>
          <p:cNvPr id="83" name="Ορθογώνιο 82"/>
          <p:cNvSpPr/>
          <p:nvPr/>
        </p:nvSpPr>
        <p:spPr>
          <a:xfrm>
            <a:off x="936000" y="5904000"/>
            <a:ext cx="179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GB" sz="1800" b="0" strike="noStrike" spc="-1">
                <a:latin typeface="Arial"/>
              </a:rPr>
              <a:t>Iceland</a:t>
            </a:r>
          </a:p>
        </p:txBody>
      </p:sp>
      <p:sp>
        <p:nvSpPr>
          <p:cNvPr id="84" name="Ορθογώνιο 83"/>
          <p:cNvSpPr/>
          <p:nvPr/>
        </p:nvSpPr>
        <p:spPr>
          <a:xfrm>
            <a:off x="864000" y="2736000"/>
            <a:ext cx="179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GB" sz="1800" b="0" strike="noStrike" spc="-1">
                <a:latin typeface="Arial"/>
              </a:rPr>
              <a:t>Iceland</a:t>
            </a:r>
          </a:p>
        </p:txBody>
      </p:sp>
      <p:sp>
        <p:nvSpPr>
          <p:cNvPr id="85" name="Ορθογώνιο 84"/>
          <p:cNvSpPr/>
          <p:nvPr/>
        </p:nvSpPr>
        <p:spPr>
          <a:xfrm>
            <a:off x="11736000" y="2677680"/>
            <a:ext cx="179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GB" sz="1800" b="0" strike="noStrike" spc="-1">
                <a:solidFill>
                  <a:srgbClr val="C9211E"/>
                </a:solidFill>
                <a:latin typeface="Arial"/>
              </a:rPr>
              <a:t>Turkiye</a:t>
            </a:r>
            <a:endParaRPr lang="en-GB" sz="1800" b="0" strike="noStrike" spc="-1">
              <a:latin typeface="Arial"/>
            </a:endParaRP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233245"/>
            </a:gs>
            <a:gs pos="100000">
              <a:srgbClr val="222A35"/>
            </a:gs>
          </a:gsLst>
          <a:lin ang="0"/>
        </a:gradFill>
        <a:effectLst/>
      </p:bgPr>
    </p:bg>
    <p:spTree>
      <p:nvGrpSpPr>
        <p:cNvPr id="1" name=""/>
        <p:cNvGrpSpPr/>
        <p:nvPr/>
      </p:nvGrpSpPr>
      <p:grpSpPr>
        <a:xfrm>
          <a:off x="0" y="0"/>
          <a:ext cx="0" cy="0"/>
          <a:chOff x="0" y="0"/>
          <a:chExt cx="0" cy="0"/>
        </a:xfrm>
      </p:grpSpPr>
      <p:sp>
        <p:nvSpPr>
          <p:cNvPr id="48" name="TextShape 1"/>
          <p:cNvSpPr/>
          <p:nvPr/>
        </p:nvSpPr>
        <p:spPr>
          <a:xfrm>
            <a:off x="693720" y="1195200"/>
            <a:ext cx="11844360" cy="5586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buNone/>
            </a:pPr>
            <a:r>
              <a:rPr lang="en-US" sz="2400" b="0" strike="noStrike" spc="-1">
                <a:solidFill>
                  <a:srgbClr val="FFFFFF"/>
                </a:solidFill>
                <a:latin typeface="Calibri"/>
                <a:ea typeface="DejaVu Sans"/>
              </a:rPr>
              <a:t>The present energy and critical raw materials crisis calls once again to the need for energy security, efficiency and wise use of natural and mineral resources.</a:t>
            </a:r>
            <a:endParaRPr lang="en-GB" sz="2400" b="0" strike="noStrike" spc="-1">
              <a:latin typeface="Arial"/>
            </a:endParaRPr>
          </a:p>
          <a:p>
            <a:pPr algn="just">
              <a:lnSpc>
                <a:spcPct val="100000"/>
              </a:lnSpc>
              <a:buNone/>
            </a:pPr>
            <a:endParaRPr lang="en-GB" sz="2400" b="0" strike="noStrike" spc="-1">
              <a:latin typeface="Arial"/>
            </a:endParaRPr>
          </a:p>
          <a:p>
            <a:pPr algn="just">
              <a:lnSpc>
                <a:spcPct val="100000"/>
              </a:lnSpc>
              <a:buNone/>
            </a:pPr>
            <a:r>
              <a:rPr lang="en-US" sz="2400" b="0" strike="noStrike" spc="-1">
                <a:solidFill>
                  <a:srgbClr val="FFFFFF"/>
                </a:solidFill>
                <a:latin typeface="Calibri"/>
                <a:ea typeface="DejaVu Sans"/>
              </a:rPr>
              <a:t>The 2030 National Plan for Energy and the Climate sets specific goals on reducing CO</a:t>
            </a:r>
            <a:r>
              <a:rPr lang="en-US" sz="2400" b="0" strike="noStrike" spc="-1" baseline="-25000">
                <a:solidFill>
                  <a:srgbClr val="FFFFFF"/>
                </a:solidFill>
                <a:latin typeface="Calibri"/>
                <a:ea typeface="DejaVu Sans"/>
              </a:rPr>
              <a:t>2</a:t>
            </a:r>
            <a:r>
              <a:rPr lang="en-US" sz="2400" b="0" strike="noStrike" spc="-1">
                <a:solidFill>
                  <a:srgbClr val="FFFFFF"/>
                </a:solidFill>
                <a:latin typeface="Calibri"/>
                <a:ea typeface="DejaVu Sans"/>
              </a:rPr>
              <a:t> emissions, energy efficiency, saving of resources and sustainable development.  </a:t>
            </a:r>
            <a:endParaRPr lang="en-GB" sz="2400" b="0" strike="noStrike" spc="-1">
              <a:latin typeface="Arial"/>
            </a:endParaRPr>
          </a:p>
          <a:p>
            <a:pPr algn="just">
              <a:lnSpc>
                <a:spcPct val="100000"/>
              </a:lnSpc>
              <a:buNone/>
            </a:pPr>
            <a:endParaRPr lang="en-GB" sz="2400" b="0" strike="noStrike" spc="-1">
              <a:latin typeface="Arial"/>
            </a:endParaRPr>
          </a:p>
          <a:p>
            <a:pPr algn="just">
              <a:lnSpc>
                <a:spcPct val="100000"/>
              </a:lnSpc>
              <a:buNone/>
            </a:pPr>
            <a:r>
              <a:rPr lang="en-US" sz="2400" b="0" strike="noStrike" spc="-1">
                <a:solidFill>
                  <a:srgbClr val="FFFFFF"/>
                </a:solidFill>
                <a:latin typeface="Calibri"/>
                <a:ea typeface="DejaVu Sans"/>
              </a:rPr>
              <a:t>Geothermal energy is a renewable energy source (RES) that has the smallest CO</a:t>
            </a:r>
            <a:r>
              <a:rPr lang="en-US" sz="2400" b="0" strike="noStrike" spc="-1" baseline="-25000">
                <a:solidFill>
                  <a:srgbClr val="FFFFFF"/>
                </a:solidFill>
                <a:latin typeface="Calibri"/>
                <a:ea typeface="DejaVu Sans"/>
              </a:rPr>
              <a:t>2</a:t>
            </a:r>
            <a:r>
              <a:rPr lang="en-US" sz="2400" b="0" strike="noStrike" spc="-1">
                <a:solidFill>
                  <a:srgbClr val="FFFFFF"/>
                </a:solidFill>
                <a:latin typeface="Calibri"/>
                <a:ea typeface="DejaVu Sans"/>
              </a:rPr>
              <a:t> footprint among other RES, it offers power base load, it is cheap, it is safe and can provide important opportunities for local sustainable growth and diversification of local products.</a:t>
            </a:r>
            <a:endParaRPr lang="en-GB" sz="2400" b="0" strike="noStrike" spc="-1">
              <a:latin typeface="Arial"/>
            </a:endParaRPr>
          </a:p>
          <a:p>
            <a:pPr algn="just">
              <a:lnSpc>
                <a:spcPct val="100000"/>
              </a:lnSpc>
              <a:buNone/>
            </a:pPr>
            <a:endParaRPr lang="en-GB" sz="2400" b="0" strike="noStrike" spc="-1">
              <a:latin typeface="Arial"/>
            </a:endParaRPr>
          </a:p>
          <a:p>
            <a:pPr algn="just">
              <a:lnSpc>
                <a:spcPct val="100000"/>
              </a:lnSpc>
              <a:buNone/>
            </a:pPr>
            <a:r>
              <a:rPr lang="en-US" sz="2400" b="0" strike="noStrike" spc="-1">
                <a:solidFill>
                  <a:srgbClr val="FFFFFF"/>
                </a:solidFill>
                <a:latin typeface="Calibri"/>
                <a:ea typeface="DejaVu Sans"/>
              </a:rPr>
              <a:t>The geothermal heat pumps are also an important tool for energy efficiency and energy cost savings.</a:t>
            </a:r>
            <a:endParaRPr lang="en-GB" sz="2400" b="0" strike="noStrike" spc="-1">
              <a:latin typeface="Arial"/>
            </a:endParaRPr>
          </a:p>
          <a:p>
            <a:pPr algn="just">
              <a:lnSpc>
                <a:spcPct val="100000"/>
              </a:lnSpc>
              <a:buNone/>
            </a:pPr>
            <a:endParaRPr lang="en-GB" sz="2400" b="0" strike="noStrike" spc="-1">
              <a:latin typeface="Arial"/>
            </a:endParaRPr>
          </a:p>
          <a:p>
            <a:pPr algn="just">
              <a:lnSpc>
                <a:spcPct val="100000"/>
              </a:lnSpc>
              <a:buNone/>
            </a:pPr>
            <a:r>
              <a:rPr lang="en-US" sz="2400" b="0" strike="noStrike" spc="-1">
                <a:solidFill>
                  <a:srgbClr val="FFFFFF"/>
                </a:solidFill>
                <a:latin typeface="Calibri"/>
                <a:ea typeface="DejaVu Sans"/>
              </a:rPr>
              <a:t>IS THERE GEOTHERMAL ENERGY IN GREECE? </a:t>
            </a:r>
            <a:r>
              <a:rPr lang="en-US" sz="2400" b="0" strike="noStrike" spc="-1">
                <a:solidFill>
                  <a:srgbClr val="00C462"/>
                </a:solidFill>
                <a:latin typeface="Calibri"/>
                <a:ea typeface="DejaVu Sans"/>
              </a:rPr>
              <a:t>YES</a:t>
            </a:r>
            <a:r>
              <a:rPr lang="en-US" sz="2400" b="0" strike="noStrike" spc="-1">
                <a:solidFill>
                  <a:srgbClr val="FFFFFF"/>
                </a:solidFill>
                <a:latin typeface="Calibri"/>
                <a:ea typeface="DejaVu Sans"/>
              </a:rPr>
              <a:t>.  DO MANY PEOPLE KNOW? </a:t>
            </a:r>
            <a:r>
              <a:rPr lang="en-US" sz="2400" b="0" strike="noStrike" spc="-1">
                <a:solidFill>
                  <a:srgbClr val="C9211E"/>
                </a:solidFill>
                <a:latin typeface="Calibri"/>
                <a:ea typeface="DejaVu Sans"/>
              </a:rPr>
              <a:t>NO</a:t>
            </a:r>
            <a:endParaRPr lang="en-GB" sz="2400" b="0" strike="noStrike" spc="-1">
              <a:latin typeface="Arial"/>
            </a:endParaRPr>
          </a:p>
          <a:p>
            <a:pPr algn="just">
              <a:lnSpc>
                <a:spcPct val="100000"/>
              </a:lnSpc>
              <a:buNone/>
            </a:pPr>
            <a:r>
              <a:rPr lang="en-US" sz="2400" b="0" strike="noStrike" spc="-1">
                <a:solidFill>
                  <a:srgbClr val="FFFFFF"/>
                </a:solidFill>
                <a:latin typeface="Calibri"/>
                <a:ea typeface="DejaVu Sans"/>
              </a:rPr>
              <a:t>WHERE ARE WE NOW?  </a:t>
            </a:r>
            <a:endParaRPr lang="en-GB" sz="2400" b="0" strike="noStrike" spc="-1">
              <a:latin typeface="Arial"/>
            </a:endParaRPr>
          </a:p>
        </p:txBody>
      </p:sp>
      <p:sp>
        <p:nvSpPr>
          <p:cNvPr id="49" name="TextBox 3"/>
          <p:cNvSpPr/>
          <p:nvPr/>
        </p:nvSpPr>
        <p:spPr>
          <a:xfrm>
            <a:off x="693720" y="407880"/>
            <a:ext cx="2950920" cy="577440"/>
          </a:xfrm>
          <a:prstGeom prst="rect">
            <a:avLst/>
          </a:prstGeom>
          <a:solidFill>
            <a:srgbClr val="92D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0" strike="noStrike" spc="-1">
                <a:solidFill>
                  <a:srgbClr val="385623"/>
                </a:solidFill>
                <a:latin typeface="Calibri"/>
                <a:ea typeface="DejaVu Sans"/>
              </a:rPr>
              <a:t>BASIC PREMICES</a:t>
            </a:r>
            <a:endParaRPr lang="en-GB" sz="3200" b="0" strike="noStrike" spc="-1">
              <a:latin typeface="Arial"/>
            </a:endParaRPr>
          </a:p>
        </p:txBody>
      </p:sp>
      <p:sp>
        <p:nvSpPr>
          <p:cNvPr id="50" name="TextBox 6"/>
          <p:cNvSpPr/>
          <p:nvPr/>
        </p:nvSpPr>
        <p:spPr>
          <a:xfrm>
            <a:off x="1899720" y="6984360"/>
            <a:ext cx="731484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800" b="0" strike="noStrike" spc="-1">
                <a:solidFill>
                  <a:srgbClr val="BFBFBF"/>
                </a:solidFill>
                <a:latin typeface="Calibri"/>
                <a:ea typeface="DejaVu Sans"/>
              </a:rPr>
              <a:t>International Energy Exhibition of Greece, 6</a:t>
            </a:r>
            <a:r>
              <a:rPr lang="en-US" sz="1800" b="0" strike="noStrike" spc="-1" baseline="30000">
                <a:solidFill>
                  <a:srgbClr val="BFBFBF"/>
                </a:solidFill>
                <a:latin typeface="Calibri"/>
                <a:ea typeface="DejaVu Sans"/>
              </a:rPr>
              <a:t>th</a:t>
            </a:r>
            <a:r>
              <a:rPr lang="en-US" sz="1800" b="0" strike="noStrike" spc="-1">
                <a:solidFill>
                  <a:srgbClr val="BFBFBF"/>
                </a:solidFill>
                <a:latin typeface="Calibri"/>
                <a:ea typeface="DejaVu Sans"/>
              </a:rPr>
              <a:t> Cretan Energy Conference 2022</a:t>
            </a:r>
            <a:endParaRPr lang="en-GB" sz="1800" b="0" strike="noStrike" spc="-1">
              <a:latin typeface="Arial"/>
            </a:endParaRP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161E"/>
            </a:gs>
            <a:gs pos="100000">
              <a:srgbClr val="2B4053"/>
            </a:gs>
          </a:gsLst>
          <a:lin ang="0"/>
        </a:gradFill>
        <a:effectLst/>
      </p:bgPr>
    </p:bg>
    <p:spTree>
      <p:nvGrpSpPr>
        <p:cNvPr id="1" name=""/>
        <p:cNvGrpSpPr/>
        <p:nvPr/>
      </p:nvGrpSpPr>
      <p:grpSpPr>
        <a:xfrm>
          <a:off x="0" y="0"/>
          <a:ext cx="0" cy="0"/>
          <a:chOff x="0" y="0"/>
          <a:chExt cx="0" cy="0"/>
        </a:xfrm>
      </p:grpSpPr>
      <p:pic>
        <p:nvPicPr>
          <p:cNvPr id="51" name="Εικόνα 3"/>
          <p:cNvPicPr/>
          <p:nvPr/>
        </p:nvPicPr>
        <p:blipFill>
          <a:blip r:embed="rId2"/>
          <a:stretch/>
        </p:blipFill>
        <p:spPr>
          <a:xfrm>
            <a:off x="171000" y="306720"/>
            <a:ext cx="10722600" cy="6143040"/>
          </a:xfrm>
          <a:prstGeom prst="rect">
            <a:avLst/>
          </a:prstGeom>
          <a:ln w="0">
            <a:noFill/>
          </a:ln>
        </p:spPr>
      </p:pic>
      <p:sp>
        <p:nvSpPr>
          <p:cNvPr id="52" name="TextBox 5"/>
          <p:cNvSpPr/>
          <p:nvPr/>
        </p:nvSpPr>
        <p:spPr>
          <a:xfrm>
            <a:off x="171000" y="6548760"/>
            <a:ext cx="1072260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FFFFFF"/>
                </a:solidFill>
                <a:latin typeface="Calibri"/>
                <a:ea typeface="DejaVu Sans"/>
              </a:rPr>
              <a:t>IEA - The Role of Critical World Energy Outlook Special Report Minerals in Clean Energy Transitions, 2022 revision</a:t>
            </a:r>
            <a:endParaRPr lang="en-GB" sz="1800" b="0" strike="noStrike" spc="-1">
              <a:latin typeface="Arial"/>
            </a:endParaRPr>
          </a:p>
        </p:txBody>
      </p:sp>
      <p:sp>
        <p:nvSpPr>
          <p:cNvPr id="53" name="TextBox 6"/>
          <p:cNvSpPr/>
          <p:nvPr/>
        </p:nvSpPr>
        <p:spPr>
          <a:xfrm>
            <a:off x="11042280" y="306720"/>
            <a:ext cx="2136240" cy="527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000" b="0" strike="noStrike" spc="-1">
                <a:solidFill>
                  <a:srgbClr val="FFFFFF"/>
                </a:solidFill>
                <a:latin typeface="Calibri"/>
                <a:ea typeface="DejaVu Sans"/>
              </a:rPr>
              <a:t>Geothermal energy is less demanding on critical raw materials and minerals and therefore greener and cheaper that other dominant RES in Greece.  By contrast, storage facilities are very demanding in critical materials which increases dependency by non-EU countries. </a:t>
            </a:r>
            <a:endParaRPr lang="en-GB" sz="2000" b="0" strike="noStrike" spc="-1">
              <a:latin typeface="Arial"/>
            </a:endParaRPr>
          </a:p>
        </p:txBody>
      </p:sp>
      <p:sp>
        <p:nvSpPr>
          <p:cNvPr id="54" name="TextBox 7"/>
          <p:cNvSpPr/>
          <p:nvPr/>
        </p:nvSpPr>
        <p:spPr>
          <a:xfrm>
            <a:off x="11096640" y="5746680"/>
            <a:ext cx="2007000" cy="14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FFFFFF"/>
                </a:solidFill>
                <a:latin typeface="Calibri"/>
                <a:ea typeface="DejaVu Sans"/>
              </a:rPr>
              <a:t>Nickel and Chrome are available in Greece and neighbouring countries </a:t>
            </a:r>
            <a:endParaRPr lang="en-GB" sz="1800" b="0" strike="noStrike" spc="-1">
              <a:latin typeface="Arial"/>
            </a:endParaRP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161E"/>
            </a:gs>
            <a:gs pos="100000">
              <a:srgbClr val="2B4053"/>
            </a:gs>
          </a:gsLst>
          <a:lin ang="0"/>
        </a:gradFill>
        <a:effectLst/>
      </p:bgPr>
    </p:bg>
    <p:spTree>
      <p:nvGrpSpPr>
        <p:cNvPr id="1" name=""/>
        <p:cNvGrpSpPr/>
        <p:nvPr/>
      </p:nvGrpSpPr>
      <p:grpSpPr>
        <a:xfrm>
          <a:off x="0" y="0"/>
          <a:ext cx="0" cy="0"/>
          <a:chOff x="0" y="0"/>
          <a:chExt cx="0" cy="0"/>
        </a:xfrm>
      </p:grpSpPr>
      <p:pic>
        <p:nvPicPr>
          <p:cNvPr id="55" name="Εικόνα 4"/>
          <p:cNvPicPr/>
          <p:nvPr/>
        </p:nvPicPr>
        <p:blipFill>
          <a:blip r:embed="rId2"/>
          <a:stretch/>
        </p:blipFill>
        <p:spPr>
          <a:xfrm>
            <a:off x="246960" y="265320"/>
            <a:ext cx="6843960" cy="4441320"/>
          </a:xfrm>
          <a:prstGeom prst="rect">
            <a:avLst/>
          </a:prstGeom>
          <a:ln w="0">
            <a:noFill/>
          </a:ln>
        </p:spPr>
      </p:pic>
      <p:sp>
        <p:nvSpPr>
          <p:cNvPr id="56" name="TextBox 5"/>
          <p:cNvSpPr/>
          <p:nvPr/>
        </p:nvSpPr>
        <p:spPr>
          <a:xfrm>
            <a:off x="7277040" y="116640"/>
            <a:ext cx="5795640" cy="484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FF"/>
                </a:solidFill>
                <a:latin typeface="Calibri"/>
                <a:ea typeface="DejaVu Sans"/>
              </a:rPr>
              <a:t>Geothermal energy doesn’t flow just anywhere but only where local geological conditions allow the transfer of earth’s heat closer to the surface.</a:t>
            </a:r>
            <a:endParaRPr lang="en-GB" sz="2400" b="0" strike="noStrike" spc="-1">
              <a:latin typeface="Arial"/>
            </a:endParaRPr>
          </a:p>
          <a:p>
            <a:pPr>
              <a:lnSpc>
                <a:spcPct val="100000"/>
              </a:lnSpc>
              <a:buNone/>
            </a:pPr>
            <a:endParaRPr lang="en-GB" sz="2400" b="0" strike="noStrike" spc="-1">
              <a:latin typeface="Arial"/>
            </a:endParaRPr>
          </a:p>
          <a:p>
            <a:pPr>
              <a:lnSpc>
                <a:spcPct val="100000"/>
              </a:lnSpc>
              <a:buNone/>
            </a:pPr>
            <a:r>
              <a:rPr lang="en-US" sz="2400" b="0" strike="noStrike" spc="-1">
                <a:solidFill>
                  <a:srgbClr val="FFFFFF"/>
                </a:solidFill>
                <a:latin typeface="Calibri"/>
                <a:ea typeface="DejaVu Sans"/>
              </a:rPr>
              <a:t>Greece’s geothermal potential is manifested especially in central and east Macedonia, Thrace and certain islands along deep faults and past or present volcanic arcs.</a:t>
            </a:r>
            <a:endParaRPr lang="en-GB" sz="2400" b="0" strike="noStrike" spc="-1">
              <a:latin typeface="Arial"/>
            </a:endParaRPr>
          </a:p>
          <a:p>
            <a:pPr>
              <a:lnSpc>
                <a:spcPct val="100000"/>
              </a:lnSpc>
              <a:buNone/>
            </a:pPr>
            <a:endParaRPr lang="en-GB" sz="2400" b="0" strike="noStrike" spc="-1">
              <a:latin typeface="Arial"/>
            </a:endParaRPr>
          </a:p>
          <a:p>
            <a:pPr>
              <a:lnSpc>
                <a:spcPct val="100000"/>
              </a:lnSpc>
              <a:buNone/>
            </a:pPr>
            <a:r>
              <a:rPr lang="en-US" sz="2400" b="0" strike="noStrike" spc="-1">
                <a:solidFill>
                  <a:srgbClr val="FFFFFF"/>
                </a:solidFill>
                <a:latin typeface="Calibri"/>
                <a:ea typeface="DejaVu Sans"/>
              </a:rPr>
              <a:t>Many countries have similar features and are taking full advantage of the base load capacity that geothermal energy offers.</a:t>
            </a:r>
            <a:endParaRPr lang="en-GB" sz="2400" b="0" strike="noStrike" spc="-1">
              <a:latin typeface="Arial"/>
            </a:endParaRPr>
          </a:p>
        </p:txBody>
      </p:sp>
      <p:sp>
        <p:nvSpPr>
          <p:cNvPr id="57" name="TextBox 6"/>
          <p:cNvSpPr/>
          <p:nvPr/>
        </p:nvSpPr>
        <p:spPr>
          <a:xfrm>
            <a:off x="246960" y="4959720"/>
            <a:ext cx="12825720" cy="82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en-US" sz="2400" b="0" strike="noStrike" spc="-1">
                <a:solidFill>
                  <a:srgbClr val="FFFFFF"/>
                </a:solidFill>
                <a:latin typeface="Calibri"/>
                <a:ea typeface="DejaVu Sans"/>
              </a:rPr>
              <a:t>Turkey shares many common geological features with the Greek islands in the E and NE Aegean Sea and soon may surpass 2 GWe installed capacity.</a:t>
            </a:r>
            <a:endParaRPr lang="en-GB" sz="2400" b="0" strike="noStrike" spc="-1">
              <a:latin typeface="Arial"/>
            </a:endParaRPr>
          </a:p>
        </p:txBody>
      </p:sp>
      <p:sp>
        <p:nvSpPr>
          <p:cNvPr id="58" name="TextBox 7"/>
          <p:cNvSpPr/>
          <p:nvPr/>
        </p:nvSpPr>
        <p:spPr>
          <a:xfrm>
            <a:off x="367920" y="6042960"/>
            <a:ext cx="623124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600" b="0" strike="noStrike" spc="-1">
                <a:solidFill>
                  <a:srgbClr val="FFFFFF"/>
                </a:solidFill>
                <a:latin typeface="Calibri"/>
                <a:ea typeface="DejaVu Sans"/>
              </a:rPr>
              <a:t>Where is Greece now?</a:t>
            </a:r>
            <a:endParaRPr lang="en-GB" sz="3600" b="0" strike="noStrike" spc="-1">
              <a:latin typeface="Arial"/>
            </a:endParaRP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233245"/>
            </a:gs>
            <a:gs pos="100000">
              <a:srgbClr val="222A35"/>
            </a:gs>
          </a:gsLst>
          <a:lin ang="0"/>
        </a:gradFill>
        <a:effectLst/>
      </p:bgPr>
    </p:bg>
    <p:spTree>
      <p:nvGrpSpPr>
        <p:cNvPr id="1" name=""/>
        <p:cNvGrpSpPr/>
        <p:nvPr/>
      </p:nvGrpSpPr>
      <p:grpSpPr>
        <a:xfrm>
          <a:off x="0" y="0"/>
          <a:ext cx="0" cy="0"/>
          <a:chOff x="0" y="0"/>
          <a:chExt cx="0" cy="0"/>
        </a:xfrm>
      </p:grpSpPr>
      <p:pic>
        <p:nvPicPr>
          <p:cNvPr id="59" name="Εικόνα 3"/>
          <p:cNvPicPr/>
          <p:nvPr/>
        </p:nvPicPr>
        <p:blipFill>
          <a:blip r:embed="rId2"/>
          <a:stretch/>
        </p:blipFill>
        <p:spPr>
          <a:xfrm>
            <a:off x="0" y="0"/>
            <a:ext cx="6125760" cy="6896880"/>
          </a:xfrm>
          <a:prstGeom prst="rect">
            <a:avLst/>
          </a:prstGeom>
          <a:ln w="0">
            <a:noFill/>
          </a:ln>
        </p:spPr>
      </p:pic>
      <p:sp>
        <p:nvSpPr>
          <p:cNvPr id="60" name="TextBox 5"/>
          <p:cNvSpPr/>
          <p:nvPr/>
        </p:nvSpPr>
        <p:spPr>
          <a:xfrm>
            <a:off x="6505920" y="222840"/>
            <a:ext cx="6620760" cy="69984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000" b="0" strike="noStrike" spc="-1">
                <a:solidFill>
                  <a:srgbClr val="FFFFFF"/>
                </a:solidFill>
                <a:latin typeface="Calibri"/>
                <a:ea typeface="DejaVu Sans"/>
              </a:rPr>
              <a:t>EAGME map of established geothermal fields and areas of geothermal interest in</a:t>
            </a:r>
            <a:r>
              <a:rPr lang="el-GR" sz="2000" b="0" strike="noStrike" spc="-1">
                <a:solidFill>
                  <a:srgbClr val="FFFFFF"/>
                </a:solidFill>
                <a:latin typeface="Calibri"/>
                <a:ea typeface="DejaVu Sans"/>
              </a:rPr>
              <a:t> 2010.</a:t>
            </a:r>
            <a:endParaRPr lang="en-GB" sz="2000" b="0" strike="noStrike" spc="-1">
              <a:latin typeface="Arial"/>
            </a:endParaRPr>
          </a:p>
        </p:txBody>
      </p:sp>
      <p:sp>
        <p:nvSpPr>
          <p:cNvPr id="61" name="CustomShape 2"/>
          <p:cNvSpPr/>
          <p:nvPr/>
        </p:nvSpPr>
        <p:spPr>
          <a:xfrm>
            <a:off x="6390000" y="1128600"/>
            <a:ext cx="6736320" cy="908640"/>
          </a:xfrm>
          <a:prstGeom prst="rect">
            <a:avLst/>
          </a:prstGeom>
          <a:noFill/>
          <a:ln w="0">
            <a:noFill/>
          </a:ln>
        </p:spPr>
        <p:style>
          <a:lnRef idx="0">
            <a:scrgbClr r="0" g="0" b="0"/>
          </a:lnRef>
          <a:fillRef idx="0">
            <a:scrgbClr r="0" g="0" b="0"/>
          </a:fillRef>
          <a:effectRef idx="0">
            <a:scrgbClr r="0" g="0" b="0"/>
          </a:effectRef>
          <a:fontRef idx="minor"/>
        </p:style>
        <p:txBody>
          <a:bodyPr lIns="119880" tIns="60120" rIns="119880" bIns="60120" anchor="t">
            <a:noAutofit/>
          </a:bodyPr>
          <a:lstStyle/>
          <a:p>
            <a:pPr>
              <a:lnSpc>
                <a:spcPct val="100000"/>
              </a:lnSpc>
              <a:buNone/>
            </a:pPr>
            <a:r>
              <a:rPr lang="en-US" sz="2000" b="0" strike="noStrike" spc="-1">
                <a:solidFill>
                  <a:srgbClr val="FFFFFF"/>
                </a:solidFill>
                <a:latin typeface="Calibri"/>
                <a:ea typeface="DejaVu Sans"/>
              </a:rPr>
              <a:t>No new H.T. discoveries.  Emphasis on L.T. – M.T. exploration and exploitation mainly in Macedonia and Thrace</a:t>
            </a:r>
            <a:r>
              <a:rPr lang="en-US" sz="2400" b="0" strike="noStrike" spc="-1">
                <a:solidFill>
                  <a:srgbClr val="FFFFFF"/>
                </a:solidFill>
                <a:latin typeface="Calibri"/>
                <a:ea typeface="DejaVu Sans"/>
              </a:rPr>
              <a:t>.  </a:t>
            </a:r>
            <a:endParaRPr lang="en-GB" sz="2400" b="0" strike="noStrike" spc="-1">
              <a:latin typeface="Arial"/>
            </a:endParaRPr>
          </a:p>
          <a:p>
            <a:pPr>
              <a:lnSpc>
                <a:spcPct val="100000"/>
              </a:lnSpc>
              <a:buNone/>
            </a:pPr>
            <a:endParaRPr lang="en-GB" sz="2400" b="0" strike="noStrike" spc="-1">
              <a:latin typeface="Arial"/>
            </a:endParaRPr>
          </a:p>
        </p:txBody>
      </p:sp>
      <p:sp>
        <p:nvSpPr>
          <p:cNvPr id="62" name="TextBox 7"/>
          <p:cNvSpPr/>
          <p:nvPr/>
        </p:nvSpPr>
        <p:spPr>
          <a:xfrm>
            <a:off x="6126480" y="5939280"/>
            <a:ext cx="4730040" cy="942480"/>
          </a:xfrm>
          <a:prstGeom prst="rect">
            <a:avLst/>
          </a:prstGeom>
          <a:gradFill rotWithShape="0">
            <a:gsLst>
              <a:gs pos="0">
                <a:srgbClr val="233245"/>
              </a:gs>
              <a:gs pos="100000">
                <a:srgbClr val="222A35">
                  <a:alpha val="14117"/>
                </a:srgbClr>
              </a:gs>
            </a:gsLst>
            <a:lin ang="16200000"/>
          </a:gra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400" b="0" strike="noStrike" spc="-1">
                <a:solidFill>
                  <a:srgbClr val="FFFFFF"/>
                </a:solidFill>
                <a:latin typeface="Calibri"/>
                <a:ea typeface="DejaVu Sans"/>
              </a:rPr>
              <a:t>Andritsos, N.; Arvanitis, A.; Papachristou, M.; Fytikas, M.; Dalambakis, P.;  Geothermal Activities in Greece during 2005 – 2009, Proc. World Geothermal Congress 2010, Bali, Indonesia, 25-29 April 2010</a:t>
            </a:r>
            <a:endParaRPr lang="en-GB" sz="1400" b="0" strike="noStrike" spc="-1">
              <a:latin typeface="Arial"/>
            </a:endParaRPr>
          </a:p>
        </p:txBody>
      </p:sp>
      <p:sp>
        <p:nvSpPr>
          <p:cNvPr id="63" name="TextBox 1"/>
          <p:cNvSpPr/>
          <p:nvPr/>
        </p:nvSpPr>
        <p:spPr>
          <a:xfrm>
            <a:off x="6390000" y="3448800"/>
            <a:ext cx="6736320" cy="2100960"/>
          </a:xfrm>
          <a:prstGeom prst="rect">
            <a:avLst/>
          </a:prstGeom>
          <a:gradFill rotWithShape="0">
            <a:gsLst>
              <a:gs pos="0">
                <a:srgbClr val="76B54B"/>
              </a:gs>
              <a:gs pos="100000">
                <a:srgbClr val="629038"/>
              </a:gs>
            </a:gsLst>
            <a:lin ang="0"/>
          </a:gra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200" b="0" strike="noStrike" spc="-1">
                <a:solidFill>
                  <a:srgbClr val="FFFFFF"/>
                </a:solidFill>
                <a:latin typeface="Calibri"/>
                <a:ea typeface="DejaVu Sans"/>
              </a:rPr>
              <a:t>There are promising areas for high temperatures’ applications, e.g. Nestos River delta, Evros River delta, Orestias basin, Strymon river basin, Akropotamos area, Chios island, Samothraki island, Sousaki area etc., that could be candidates for exploration and exploitation bids in the near future.</a:t>
            </a:r>
            <a:endParaRPr lang="en-GB" sz="2200" b="0" strike="noStrike" spc="-1">
              <a:latin typeface="Arial"/>
            </a:endParaRPr>
          </a:p>
        </p:txBody>
      </p:sp>
      <p:sp>
        <p:nvSpPr>
          <p:cNvPr id="64" name="TextBox 4"/>
          <p:cNvSpPr/>
          <p:nvPr/>
        </p:nvSpPr>
        <p:spPr>
          <a:xfrm>
            <a:off x="6390000" y="2103840"/>
            <a:ext cx="6736320" cy="100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000" b="0" strike="noStrike" spc="-1">
                <a:solidFill>
                  <a:srgbClr val="FFFFFF"/>
                </a:solidFill>
                <a:latin typeface="Calibri"/>
                <a:ea typeface="DejaVu Sans"/>
              </a:rPr>
              <a:t>PPC Renewables SA retains the exploration rights on 4 H.T. areas, (Milos &amp; Kimolos islands, Nisyros island, Lesvos island and Methana peninsula).  No power production yet.</a:t>
            </a:r>
            <a:endParaRPr lang="en-GB" sz="2000" b="0" strike="noStrike" spc="-1">
              <a:latin typeface="Arial"/>
            </a:endParaRP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161E"/>
            </a:gs>
            <a:gs pos="100000">
              <a:srgbClr val="2B4053"/>
            </a:gs>
          </a:gsLst>
          <a:lin ang="0"/>
        </a:gradFill>
        <a:effectLst/>
      </p:bgPr>
    </p:bg>
    <p:spTree>
      <p:nvGrpSpPr>
        <p:cNvPr id="1" name=""/>
        <p:cNvGrpSpPr/>
        <p:nvPr/>
      </p:nvGrpSpPr>
      <p:grpSpPr>
        <a:xfrm>
          <a:off x="0" y="0"/>
          <a:ext cx="0" cy="0"/>
          <a:chOff x="0" y="0"/>
          <a:chExt cx="0" cy="0"/>
        </a:xfrm>
      </p:grpSpPr>
      <p:sp>
        <p:nvSpPr>
          <p:cNvPr id="65" name="TextBox 2"/>
          <p:cNvSpPr/>
          <p:nvPr/>
        </p:nvSpPr>
        <p:spPr>
          <a:xfrm>
            <a:off x="818640" y="297360"/>
            <a:ext cx="1199700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FF"/>
                </a:solidFill>
                <a:latin typeface="Calibri"/>
                <a:ea typeface="Microsoft YaHei"/>
              </a:rPr>
              <a:t>Geothermal production in Greece is currently limited to small – medium size thermal applications.  Based on table 8 of the Annual Report on Mineral Raw Materials 2020, published by MoEE (YPEN).  </a:t>
            </a:r>
            <a:r>
              <a:rPr lang="en-US" sz="2400" b="0" strike="noStrike" spc="-1">
                <a:solidFill>
                  <a:srgbClr val="FFFFFF"/>
                </a:solidFill>
                <a:latin typeface="Calibri"/>
                <a:ea typeface="DejaVu Sans"/>
              </a:rPr>
              <a:t>The first major district heating project is under way in Alexandroupolis, a very hopefull message to local authorities  </a:t>
            </a:r>
            <a:endParaRPr lang="en-GB" sz="2400" b="0" strike="noStrike" spc="-1">
              <a:latin typeface="Arial"/>
            </a:endParaRPr>
          </a:p>
        </p:txBody>
      </p:sp>
      <p:graphicFrame>
        <p:nvGraphicFramePr>
          <p:cNvPr id="66" name="Πίνακας 4"/>
          <p:cNvGraphicFramePr/>
          <p:nvPr/>
        </p:nvGraphicFramePr>
        <p:xfrm>
          <a:off x="3738240" y="2215440"/>
          <a:ext cx="5977080" cy="2491560"/>
        </p:xfrm>
        <a:graphic>
          <a:graphicData uri="http://schemas.openxmlformats.org/drawingml/2006/table">
            <a:tbl>
              <a:tblPr/>
              <a:tblGrid>
                <a:gridCol w="3877560">
                  <a:extLst>
                    <a:ext uri="{9D8B030D-6E8A-4147-A177-3AD203B41FA5}">
                      <a16:colId xmlns:a16="http://schemas.microsoft.com/office/drawing/2014/main" val="20000"/>
                    </a:ext>
                  </a:extLst>
                </a:gridCol>
                <a:gridCol w="2099520">
                  <a:extLst>
                    <a:ext uri="{9D8B030D-6E8A-4147-A177-3AD203B41FA5}">
                      <a16:colId xmlns:a16="http://schemas.microsoft.com/office/drawing/2014/main" val="20001"/>
                    </a:ext>
                  </a:extLst>
                </a:gridCol>
              </a:tblGrid>
              <a:tr h="463320">
                <a:tc gridSpan="2">
                  <a:txBody>
                    <a:bodyPr/>
                    <a:lstStyle/>
                    <a:p>
                      <a:pPr algn="ctr">
                        <a:lnSpc>
                          <a:spcPct val="100000"/>
                        </a:lnSpc>
                        <a:buNone/>
                      </a:pPr>
                      <a:r>
                        <a:rPr lang="en-US" sz="1990" b="1" strike="noStrike" spc="-1">
                          <a:solidFill>
                            <a:srgbClr val="FFFFFF"/>
                          </a:solidFill>
                          <a:latin typeface="Calibri"/>
                        </a:rPr>
                        <a:t>Geothermal Energy consumed (MWth) in 2020</a:t>
                      </a:r>
                      <a:endParaRPr lang="en-GB" sz="199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hMerge="1">
                  <a:txBody>
                    <a:bodyPr/>
                    <a:lstStyle/>
                    <a:p>
                      <a:endParaRPr lang="el-GR"/>
                    </a:p>
                  </a:txBody>
                  <a:tcPr marL="90000" marR="90000">
                    <a:solidFill>
                      <a:srgbClr val="729FCF"/>
                    </a:solidFill>
                  </a:tcPr>
                </a:tc>
                <a:extLst>
                  <a:ext uri="{0D108BD9-81ED-4DB2-BD59-A6C34878D82A}">
                    <a16:rowId xmlns:a16="http://schemas.microsoft.com/office/drawing/2014/main" val="10000"/>
                  </a:ext>
                </a:extLst>
              </a:tr>
              <a:tr h="637200">
                <a:tc>
                  <a:txBody>
                    <a:bodyPr/>
                    <a:lstStyle/>
                    <a:p>
                      <a:pPr>
                        <a:lnSpc>
                          <a:spcPct val="100000"/>
                        </a:lnSpc>
                        <a:buNone/>
                      </a:pPr>
                      <a:r>
                        <a:rPr lang="en-US" sz="1990" b="0" strike="noStrike" spc="-1">
                          <a:solidFill>
                            <a:srgbClr val="000000"/>
                          </a:solidFill>
                          <a:latin typeface="Calibri"/>
                        </a:rPr>
                        <a:t>Heating of buildings, spaces.</a:t>
                      </a:r>
                      <a:endParaRPr lang="en-GB" sz="199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buNone/>
                        <a:tabLst>
                          <a:tab pos="0" algn="l"/>
                        </a:tabLst>
                      </a:pPr>
                      <a:r>
                        <a:rPr lang="en-US" sz="1990" b="0" strike="noStrike" spc="-1">
                          <a:solidFill>
                            <a:srgbClr val="000000"/>
                          </a:solidFill>
                          <a:latin typeface="Calibri"/>
                        </a:rPr>
                        <a:t>15.1</a:t>
                      </a:r>
                      <a:endParaRPr lang="en-GB" sz="199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extLst>
                  <a:ext uri="{0D108BD9-81ED-4DB2-BD59-A6C34878D82A}">
                    <a16:rowId xmlns:a16="http://schemas.microsoft.com/office/drawing/2014/main" val="10001"/>
                  </a:ext>
                </a:extLst>
              </a:tr>
              <a:tr h="463320">
                <a:tc>
                  <a:txBody>
                    <a:bodyPr/>
                    <a:lstStyle/>
                    <a:p>
                      <a:pPr>
                        <a:lnSpc>
                          <a:spcPct val="100000"/>
                        </a:lnSpc>
                        <a:buNone/>
                      </a:pPr>
                      <a:r>
                        <a:rPr lang="en-US" sz="1990" b="0" strike="noStrike" spc="-1">
                          <a:solidFill>
                            <a:srgbClr val="000000"/>
                          </a:solidFill>
                          <a:latin typeface="Calibri"/>
                        </a:rPr>
                        <a:t>Agricultural use – </a:t>
                      </a:r>
                      <a:r>
                        <a:rPr lang="en-US" sz="1990" b="0" i="1" strike="noStrike" spc="-1">
                          <a:solidFill>
                            <a:srgbClr val="000000"/>
                          </a:solidFill>
                          <a:latin typeface="Calibri"/>
                        </a:rPr>
                        <a:t>Green houses </a:t>
                      </a:r>
                      <a:r>
                        <a:rPr lang="en-US" sz="1990" b="0" strike="noStrike" spc="-1">
                          <a:solidFill>
                            <a:srgbClr val="000000"/>
                          </a:solidFill>
                          <a:latin typeface="Calibri"/>
                        </a:rPr>
                        <a:t>etc.</a:t>
                      </a:r>
                      <a:endParaRPr lang="en-GB" sz="199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en-US" sz="1990" b="0" strike="noStrike" spc="-1">
                          <a:solidFill>
                            <a:srgbClr val="000000"/>
                          </a:solidFill>
                          <a:latin typeface="Calibri"/>
                        </a:rPr>
                        <a:t>56.4</a:t>
                      </a:r>
                      <a:endParaRPr lang="en-GB" sz="199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463320">
                <a:tc>
                  <a:txBody>
                    <a:bodyPr/>
                    <a:lstStyle/>
                    <a:p>
                      <a:pPr>
                        <a:lnSpc>
                          <a:spcPct val="100000"/>
                        </a:lnSpc>
                        <a:buNone/>
                      </a:pPr>
                      <a:r>
                        <a:rPr lang="en-US" sz="1990" b="0" strike="noStrike" spc="-1">
                          <a:solidFill>
                            <a:srgbClr val="000000"/>
                          </a:solidFill>
                          <a:latin typeface="Calibri"/>
                        </a:rPr>
                        <a:t>Aquacultures</a:t>
                      </a:r>
                      <a:endParaRPr lang="en-GB" sz="199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buNone/>
                      </a:pPr>
                      <a:r>
                        <a:rPr lang="en-US" sz="1990" b="0" strike="noStrike" spc="-1">
                          <a:solidFill>
                            <a:srgbClr val="000000"/>
                          </a:solidFill>
                          <a:latin typeface="Calibri"/>
                        </a:rPr>
                        <a:t>0</a:t>
                      </a:r>
                      <a:endParaRPr lang="en-GB" sz="199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extLst>
                  <a:ext uri="{0D108BD9-81ED-4DB2-BD59-A6C34878D82A}">
                    <a16:rowId xmlns:a16="http://schemas.microsoft.com/office/drawing/2014/main" val="10003"/>
                  </a:ext>
                </a:extLst>
              </a:tr>
              <a:tr h="464400">
                <a:tc>
                  <a:txBody>
                    <a:bodyPr/>
                    <a:lstStyle/>
                    <a:p>
                      <a:pPr>
                        <a:lnSpc>
                          <a:spcPct val="100000"/>
                        </a:lnSpc>
                        <a:buNone/>
                      </a:pPr>
                      <a:r>
                        <a:rPr lang="en-US" sz="1990" b="0" strike="noStrike" spc="-1">
                          <a:solidFill>
                            <a:srgbClr val="000000"/>
                          </a:solidFill>
                          <a:latin typeface="Calibri"/>
                        </a:rPr>
                        <a:t>Industry </a:t>
                      </a:r>
                      <a:endParaRPr lang="en-GB" sz="199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en-US" sz="1990" b="0" strike="noStrike" spc="-1">
                          <a:solidFill>
                            <a:srgbClr val="000000"/>
                          </a:solidFill>
                          <a:latin typeface="Calibri"/>
                        </a:rPr>
                        <a:t>0.5</a:t>
                      </a:r>
                      <a:endParaRPr lang="en-GB" sz="199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bl>
          </a:graphicData>
        </a:graphic>
      </p:graphicFrame>
      <p:sp>
        <p:nvSpPr>
          <p:cNvPr id="67" name="TextBox 4"/>
          <p:cNvSpPr/>
          <p:nvPr/>
        </p:nvSpPr>
        <p:spPr>
          <a:xfrm>
            <a:off x="792000" y="5112000"/>
            <a:ext cx="12167640" cy="118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FF"/>
                </a:solidFill>
                <a:latin typeface="Calibri"/>
                <a:ea typeface="DejaVu Sans"/>
              </a:rPr>
              <a:t>Geothermal heat pumps heating – cooling systems (GHPs) : there have been 45 new licenses reported in 2020.  Their total installed capacity rose to an estimated </a:t>
            </a:r>
            <a:r>
              <a:rPr lang="en-US" sz="2400" b="1" strike="noStrike" spc="-1">
                <a:solidFill>
                  <a:srgbClr val="FFFFFF"/>
                </a:solidFill>
                <a:latin typeface="Calibri"/>
                <a:ea typeface="DejaVu Sans"/>
              </a:rPr>
              <a:t>182 MWth</a:t>
            </a:r>
            <a:r>
              <a:rPr lang="en-US" sz="2400" b="0" strike="noStrike" spc="-1">
                <a:solidFill>
                  <a:srgbClr val="FFFFFF"/>
                </a:solidFill>
                <a:latin typeface="Calibri"/>
                <a:ea typeface="DejaVu Sans"/>
              </a:rPr>
              <a:t>,</a:t>
            </a:r>
            <a:r>
              <a:rPr lang="en-US" sz="2400" b="1" strike="noStrike" spc="-1">
                <a:solidFill>
                  <a:srgbClr val="FFFFFF"/>
                </a:solidFill>
                <a:latin typeface="Calibri"/>
                <a:ea typeface="DejaVu Sans"/>
              </a:rPr>
              <a:t> </a:t>
            </a:r>
            <a:r>
              <a:rPr lang="en-US" sz="2400" b="0" strike="noStrike" spc="-1">
                <a:solidFill>
                  <a:srgbClr val="FFFFFF"/>
                </a:solidFill>
                <a:latin typeface="Calibri"/>
                <a:ea typeface="DejaVu Sans"/>
              </a:rPr>
              <a:t>and it is likely to accelerate.</a:t>
            </a:r>
            <a:endParaRPr lang="en-GB" sz="2400" b="0" strike="noStrike" spc="-1">
              <a:latin typeface="Arial"/>
            </a:endParaRPr>
          </a:p>
        </p:txBody>
      </p:sp>
      <p:sp>
        <p:nvSpPr>
          <p:cNvPr id="68" name="TextBox 5"/>
          <p:cNvSpPr/>
          <p:nvPr/>
        </p:nvSpPr>
        <p:spPr>
          <a:xfrm>
            <a:off x="697320" y="6599880"/>
            <a:ext cx="11831040" cy="455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2400" b="1" strike="noStrike" spc="-1">
                <a:solidFill>
                  <a:srgbClr val="FFFF00"/>
                </a:solidFill>
                <a:latin typeface="Calibri"/>
                <a:ea typeface="DejaVu Sans"/>
              </a:rPr>
              <a:t>Those are rather moderate numbers that reflect the effects of the pandemic on production.</a:t>
            </a:r>
            <a:r>
              <a:rPr lang="en-US" sz="2400" b="0" strike="noStrike" spc="-1">
                <a:solidFill>
                  <a:srgbClr val="FFFF00"/>
                </a:solidFill>
                <a:latin typeface="Calibri"/>
                <a:ea typeface="DejaVu Sans"/>
              </a:rPr>
              <a:t> </a:t>
            </a:r>
            <a:r>
              <a:rPr lang="en-US" sz="2400" b="0" strike="noStrike" spc="-1">
                <a:solidFill>
                  <a:srgbClr val="FFFFFF"/>
                </a:solidFill>
                <a:latin typeface="Calibri"/>
                <a:ea typeface="DejaVu Sans"/>
              </a:rPr>
              <a:t> </a:t>
            </a:r>
            <a:endParaRPr lang="en-GB" sz="2400" b="0" strike="noStrike" spc="-1">
              <a:latin typeface="Arial"/>
            </a:endParaRPr>
          </a:p>
        </p:txBody>
      </p:sp>
      <p:sp>
        <p:nvSpPr>
          <p:cNvPr id="69" name="TextBox 7"/>
          <p:cNvSpPr/>
          <p:nvPr/>
        </p:nvSpPr>
        <p:spPr>
          <a:xfrm>
            <a:off x="1224000" y="4603320"/>
            <a:ext cx="1161468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l-GR" sz="1800" b="0" strike="noStrike" spc="-1">
                <a:solidFill>
                  <a:srgbClr val="FFFFFF"/>
                </a:solidFill>
                <a:latin typeface="Calibri"/>
                <a:ea typeface="DejaVu Sans"/>
              </a:rPr>
              <a:t>(</a:t>
            </a:r>
            <a:r>
              <a:rPr lang="en-US" sz="1800" b="0" strike="noStrike" spc="-1">
                <a:solidFill>
                  <a:srgbClr val="FFFFFF"/>
                </a:solidFill>
                <a:latin typeface="Calibri"/>
                <a:ea typeface="DejaVu Sans"/>
              </a:rPr>
              <a:t>in Greek </a:t>
            </a:r>
            <a:r>
              <a:rPr lang="el-GR" sz="1800" b="0" strike="noStrike" spc="-1">
                <a:solidFill>
                  <a:srgbClr val="454444"/>
                </a:solidFill>
                <a:latin typeface="Open Sans"/>
                <a:ea typeface="DejaVu Sans"/>
              </a:rPr>
              <a:t> </a:t>
            </a:r>
            <a:r>
              <a:rPr lang="el-GR" sz="1800" b="0" u="sng" strike="noStrike" spc="-1">
                <a:solidFill>
                  <a:srgbClr val="0563C1"/>
                </a:solidFill>
                <a:uFillTx/>
                <a:latin typeface="Calibri"/>
                <a:ea typeface="DejaVu Sans"/>
                <a:hlinkClick r:id="rId2"/>
              </a:rPr>
              <a:t>https://ypen.gov.gr/energeia/oryktes-protes-yles/drastiriotita-opy-geothermias/</a:t>
            </a:r>
            <a:r>
              <a:rPr lang="en-US" sz="1800" b="0" strike="noStrike" spc="-1">
                <a:solidFill>
                  <a:srgbClr val="FFFFFF"/>
                </a:solidFill>
                <a:latin typeface="Calibri"/>
                <a:ea typeface="DejaVu Sans"/>
              </a:rPr>
              <a:t>  )</a:t>
            </a:r>
            <a:endParaRPr lang="en-GB" sz="1800" b="0" strike="noStrike" spc="-1">
              <a:latin typeface="Arial"/>
            </a:endParaRPr>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161E"/>
            </a:gs>
            <a:gs pos="100000">
              <a:srgbClr val="2B4053"/>
            </a:gs>
          </a:gsLst>
          <a:lin ang="0"/>
        </a:gradFill>
        <a:effectLst/>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497880" y="101880"/>
            <a:ext cx="12224880" cy="1010520"/>
          </a:xfrm>
          <a:prstGeom prst="rect">
            <a:avLst/>
          </a:prstGeom>
          <a:noFill/>
          <a:ln w="0">
            <a:noFill/>
          </a:ln>
        </p:spPr>
        <p:txBody>
          <a:bodyPr lIns="0" tIns="0" rIns="0" bIns="0" anchor="ctr">
            <a:normAutofit/>
          </a:bodyPr>
          <a:lstStyle/>
          <a:p>
            <a:pPr algn="ctr">
              <a:lnSpc>
                <a:spcPct val="90000"/>
              </a:lnSpc>
              <a:buNone/>
            </a:pPr>
            <a:r>
              <a:rPr lang="en-US" sz="2800" b="0" strike="noStrike" spc="-1" dirty="0">
                <a:solidFill>
                  <a:srgbClr val="FFFFFF"/>
                </a:solidFill>
                <a:latin typeface="Calibri Light"/>
              </a:rPr>
              <a:t>Why is Greece still lagging in generating interest for geothermal electric power?</a:t>
            </a:r>
            <a:endParaRPr lang="en-GB" sz="2800" b="0" strike="noStrike" spc="-1" dirty="0">
              <a:latin typeface="Arial"/>
            </a:endParaRPr>
          </a:p>
        </p:txBody>
      </p:sp>
      <p:sp>
        <p:nvSpPr>
          <p:cNvPr id="71" name="TextBox 2"/>
          <p:cNvSpPr/>
          <p:nvPr/>
        </p:nvSpPr>
        <p:spPr>
          <a:xfrm>
            <a:off x="357840" y="1290240"/>
            <a:ext cx="12583440" cy="31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FFFFFF"/>
              </a:buClr>
              <a:buFont typeface="Arial"/>
              <a:buChar char="•"/>
            </a:pPr>
            <a:r>
              <a:rPr lang="en-US" sz="2200" b="0" strike="noStrike" spc="-1" dirty="0">
                <a:solidFill>
                  <a:srgbClr val="FFFFFF"/>
                </a:solidFill>
                <a:latin typeface="Calibri"/>
                <a:ea typeface="DejaVu Sans"/>
              </a:rPr>
              <a:t>Geothermal exploration in Greece started late in 1970. </a:t>
            </a:r>
            <a:endParaRPr lang="en-GB" sz="2200" b="0" strike="noStrike" spc="-1" dirty="0">
              <a:latin typeface="Arial"/>
            </a:endParaRPr>
          </a:p>
          <a:p>
            <a:pPr marL="343080" indent="-343080">
              <a:lnSpc>
                <a:spcPct val="100000"/>
              </a:lnSpc>
              <a:buClr>
                <a:srgbClr val="FFFFFF"/>
              </a:buClr>
              <a:buFont typeface="Arial"/>
              <a:buChar char="•"/>
            </a:pPr>
            <a:r>
              <a:rPr lang="en-US" sz="2200" b="0" strike="noStrike" spc="-1" dirty="0">
                <a:solidFill>
                  <a:srgbClr val="FFFFFF"/>
                </a:solidFill>
                <a:latin typeface="Calibri"/>
                <a:ea typeface="DejaVu Sans"/>
              </a:rPr>
              <a:t>Public Power Corporation (PPC), was granted rights to explore and exploit in Milos, </a:t>
            </a:r>
            <a:r>
              <a:rPr lang="en-US" sz="2200" b="0" strike="noStrike" spc="-1" dirty="0" err="1">
                <a:solidFill>
                  <a:srgbClr val="FFFFFF"/>
                </a:solidFill>
                <a:latin typeface="Calibri"/>
                <a:ea typeface="DejaVu Sans"/>
              </a:rPr>
              <a:t>Nisyros</a:t>
            </a:r>
            <a:r>
              <a:rPr lang="en-US" sz="2200" b="0" strike="noStrike" spc="-1" dirty="0">
                <a:solidFill>
                  <a:srgbClr val="FFFFFF"/>
                </a:solidFill>
                <a:latin typeface="Calibri"/>
                <a:ea typeface="DejaVu Sans"/>
              </a:rPr>
              <a:t> and Lesvos in 1985 - 6.  But the mismanagement of problems in Milos, where the local community became hostile, and similarly on </a:t>
            </a:r>
            <a:r>
              <a:rPr lang="en-US" sz="2200" b="0" strike="noStrike" spc="-1" dirty="0" err="1">
                <a:solidFill>
                  <a:srgbClr val="FFFFFF"/>
                </a:solidFill>
                <a:latin typeface="Calibri"/>
                <a:ea typeface="DejaVu Sans"/>
              </a:rPr>
              <a:t>Nisyros</a:t>
            </a:r>
            <a:r>
              <a:rPr lang="en-US" sz="2200" b="0" strike="noStrike" spc="-1" dirty="0">
                <a:solidFill>
                  <a:srgbClr val="FFFFFF"/>
                </a:solidFill>
                <a:latin typeface="Calibri"/>
                <a:ea typeface="DejaVu Sans"/>
              </a:rPr>
              <a:t>, led PPC to cease activities by mid-90s.  </a:t>
            </a:r>
            <a:endParaRPr lang="en-GB" sz="2200" b="0" strike="noStrike" spc="-1" dirty="0">
              <a:latin typeface="Arial"/>
            </a:endParaRPr>
          </a:p>
          <a:p>
            <a:pPr marL="343080" indent="-343080">
              <a:lnSpc>
                <a:spcPct val="100000"/>
              </a:lnSpc>
              <a:buClr>
                <a:srgbClr val="FFFFFF"/>
              </a:buClr>
              <a:buFont typeface="Arial"/>
              <a:buChar char="•"/>
            </a:pPr>
            <a:r>
              <a:rPr lang="en-US" sz="2200" b="0" strike="noStrike" spc="-1" dirty="0">
                <a:solidFill>
                  <a:srgbClr val="FFFFFF"/>
                </a:solidFill>
                <a:latin typeface="Calibri"/>
                <a:ea typeface="DejaVu Sans"/>
              </a:rPr>
              <a:t>PPC Renewables SA took over the rights in 2011 but equally failed to deliver.   However, PPCR continued investing in the less efficient wind and solar farms.   However since 2 years ago PPCR is reactivated and hopefully at least a 8MW may be in place in 2 years in Lesvos.  </a:t>
            </a:r>
            <a:endParaRPr lang="en-GB" sz="2200" b="0" strike="noStrike" spc="-1" dirty="0">
              <a:latin typeface="Arial"/>
            </a:endParaRPr>
          </a:p>
          <a:p>
            <a:pPr marL="343080" indent="-343080">
              <a:lnSpc>
                <a:spcPct val="100000"/>
              </a:lnSpc>
              <a:buClr>
                <a:srgbClr val="FFFFFF"/>
              </a:buClr>
              <a:buFont typeface="Arial"/>
              <a:buChar char="•"/>
            </a:pPr>
            <a:r>
              <a:rPr lang="en-US" sz="2200" b="0" strike="noStrike" spc="-1" dirty="0">
                <a:solidFill>
                  <a:srgbClr val="FFFFFF"/>
                </a:solidFill>
                <a:latin typeface="Calibri"/>
                <a:ea typeface="DejaVu Sans"/>
              </a:rPr>
              <a:t>In 2012 amidst the growing financial crisis, a bidding round for leasing exploration and exploitation rights in promising areas failed to produce results. </a:t>
            </a:r>
            <a:endParaRPr lang="en-GB" sz="2200" b="0" strike="noStrike" spc="-1" dirty="0">
              <a:latin typeface="Arial"/>
            </a:endParaRPr>
          </a:p>
        </p:txBody>
      </p:sp>
      <p:sp>
        <p:nvSpPr>
          <p:cNvPr id="72" name="TextBox 4"/>
          <p:cNvSpPr/>
          <p:nvPr/>
        </p:nvSpPr>
        <p:spPr>
          <a:xfrm>
            <a:off x="497880" y="4407120"/>
            <a:ext cx="12443400" cy="264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FF"/>
                </a:solidFill>
                <a:latin typeface="Calibri"/>
                <a:ea typeface="DejaVu Sans"/>
              </a:rPr>
              <a:t>The obvious answer is that it was safer to invest and enjoy profits faster in wind and solar farming, due to a series of state driven incentives provided since the mid 2000s.  Hence the relative intermittent productivity of those RESs was hedged against loses by state aid (Feed in Tarifs, etc).  </a:t>
            </a:r>
            <a:endParaRPr lang="en-GB" sz="2400" b="0" strike="noStrike" spc="-1">
              <a:latin typeface="Arial"/>
            </a:endParaRPr>
          </a:p>
          <a:p>
            <a:pPr>
              <a:lnSpc>
                <a:spcPct val="100000"/>
              </a:lnSpc>
              <a:buNone/>
            </a:pPr>
            <a:endParaRPr lang="en-GB" sz="2400" b="0" strike="noStrike" spc="-1">
              <a:latin typeface="Arial"/>
            </a:endParaRPr>
          </a:p>
          <a:p>
            <a:pPr>
              <a:lnSpc>
                <a:spcPct val="100000"/>
              </a:lnSpc>
              <a:buNone/>
            </a:pPr>
            <a:r>
              <a:rPr lang="en-US" sz="2400" b="0" strike="noStrike" spc="-1">
                <a:solidFill>
                  <a:srgbClr val="FFFFFF"/>
                </a:solidFill>
                <a:latin typeface="Calibri"/>
                <a:ea typeface="DejaVu Sans"/>
              </a:rPr>
              <a:t>Also the absence of a major project up to now, lead to a relative ignorance among the indigenous engineering community and politicians that have come to believe that RES are just solar and wind.    </a:t>
            </a:r>
            <a:endParaRPr lang="en-GB" sz="2400" b="0" strike="noStrike" spc="-1">
              <a:latin typeface="Arial"/>
            </a:endParaRP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161E"/>
            </a:gs>
            <a:gs pos="100000">
              <a:srgbClr val="2B4053"/>
            </a:gs>
          </a:gsLst>
          <a:lin ang="0"/>
        </a:gradFill>
        <a:effectLst/>
      </p:bgPr>
    </p:bg>
    <p:spTree>
      <p:nvGrpSpPr>
        <p:cNvPr id="1" name=""/>
        <p:cNvGrpSpPr/>
        <p:nvPr/>
      </p:nvGrpSpPr>
      <p:grpSpPr>
        <a:xfrm>
          <a:off x="0" y="0"/>
          <a:ext cx="0" cy="0"/>
          <a:chOff x="0" y="0"/>
          <a:chExt cx="0" cy="0"/>
        </a:xfrm>
      </p:grpSpPr>
      <p:sp>
        <p:nvSpPr>
          <p:cNvPr id="73" name="TextBox 2"/>
          <p:cNvSpPr/>
          <p:nvPr/>
        </p:nvSpPr>
        <p:spPr>
          <a:xfrm>
            <a:off x="636120" y="1620000"/>
            <a:ext cx="12070080" cy="484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dirty="0">
                <a:solidFill>
                  <a:srgbClr val="92D050"/>
                </a:solidFill>
                <a:latin typeface="Calibri"/>
                <a:ea typeface="DejaVu Sans"/>
              </a:rPr>
              <a:t>Regulatory framework in place :</a:t>
            </a:r>
            <a:endParaRPr lang="en-GB" sz="2400" b="0" strike="noStrike" spc="-1" dirty="0">
              <a:latin typeface="Arial"/>
            </a:endParaRPr>
          </a:p>
          <a:p>
            <a:pPr>
              <a:lnSpc>
                <a:spcPct val="100000"/>
              </a:lnSpc>
              <a:buNone/>
            </a:pPr>
            <a:endParaRPr lang="en-GB" sz="2400" b="0" strike="noStrike" spc="-1" dirty="0">
              <a:latin typeface="Arial"/>
            </a:endParaRPr>
          </a:p>
          <a:p>
            <a:pPr marL="285840" indent="-285840">
              <a:lnSpc>
                <a:spcPct val="100000"/>
              </a:lnSpc>
              <a:buClr>
                <a:srgbClr val="FFFFFF"/>
              </a:buClr>
              <a:buFont typeface="Arial"/>
              <a:buChar char="•"/>
            </a:pPr>
            <a:r>
              <a:rPr lang="en-US" sz="2400" b="0" strike="noStrike" spc="-1" dirty="0">
                <a:solidFill>
                  <a:srgbClr val="FFFFFF"/>
                </a:solidFill>
                <a:latin typeface="Calibri"/>
                <a:ea typeface="DejaVu Sans"/>
              </a:rPr>
              <a:t>Law 4602/2019, Part A, (Government Gazette vol A, no 45)</a:t>
            </a:r>
            <a:endParaRPr lang="en-GB" sz="2400" b="0" strike="noStrike" spc="-1" dirty="0">
              <a:latin typeface="Arial"/>
            </a:endParaRPr>
          </a:p>
          <a:p>
            <a:pPr marL="285840" indent="-285840">
              <a:lnSpc>
                <a:spcPct val="100000"/>
              </a:lnSpc>
              <a:buClr>
                <a:srgbClr val="FFFFFF"/>
              </a:buClr>
              <a:buFont typeface="Arial"/>
              <a:buChar char="•"/>
            </a:pPr>
            <a:r>
              <a:rPr lang="en-US" sz="2400" b="0" strike="noStrike" spc="-1" dirty="0">
                <a:solidFill>
                  <a:srgbClr val="FFFFFF"/>
                </a:solidFill>
                <a:latin typeface="Calibri"/>
                <a:ea typeface="DejaVu Sans"/>
              </a:rPr>
              <a:t>Regulation of Geothermal Works (Gov. Gazette vol B, no 1960, 2021)</a:t>
            </a:r>
            <a:endParaRPr lang="en-GB" sz="2400" b="0" strike="noStrike" spc="-1" dirty="0">
              <a:latin typeface="Arial"/>
            </a:endParaRPr>
          </a:p>
          <a:p>
            <a:pPr marL="285840" indent="-285840">
              <a:lnSpc>
                <a:spcPct val="100000"/>
              </a:lnSpc>
              <a:buClr>
                <a:srgbClr val="FFFFFF"/>
              </a:buClr>
              <a:buFont typeface="Arial"/>
              <a:buChar char="•"/>
            </a:pPr>
            <a:r>
              <a:rPr lang="en-US" sz="2400" b="0" strike="noStrike" spc="-1" dirty="0">
                <a:solidFill>
                  <a:srgbClr val="FFFFFF"/>
                </a:solidFill>
                <a:latin typeface="Calibri"/>
                <a:ea typeface="DejaVu Sans"/>
              </a:rPr>
              <a:t>Terms and procedures for leasing exploration rights, and licensing exploitation and management on national interest fields (T &gt; 90</a:t>
            </a:r>
            <a:r>
              <a:rPr lang="en-US" sz="2400" b="0" strike="noStrike" spc="-1" baseline="30000" dirty="0">
                <a:solidFill>
                  <a:srgbClr val="FFFFFF"/>
                </a:solidFill>
                <a:latin typeface="Calibri"/>
                <a:ea typeface="DejaVu Sans"/>
              </a:rPr>
              <a:t>o</a:t>
            </a:r>
            <a:r>
              <a:rPr lang="en-US" sz="2400" b="0" strike="noStrike" spc="-1" dirty="0">
                <a:solidFill>
                  <a:srgbClr val="FFFFFF"/>
                </a:solidFill>
                <a:latin typeface="Calibri"/>
                <a:ea typeface="DejaVu Sans"/>
              </a:rPr>
              <a:t>C) and non characterised areas (Gov. Gazette vol B, no 1460, 2022). </a:t>
            </a:r>
            <a:endParaRPr lang="en-GB" sz="2400" b="0" strike="noStrike" spc="-1" dirty="0">
              <a:latin typeface="Arial"/>
            </a:endParaRPr>
          </a:p>
          <a:p>
            <a:pPr>
              <a:lnSpc>
                <a:spcPct val="100000"/>
              </a:lnSpc>
              <a:buNone/>
            </a:pPr>
            <a:endParaRPr lang="en-GB" sz="2400" b="0" strike="noStrike" spc="-1" dirty="0">
              <a:latin typeface="Arial"/>
            </a:endParaRPr>
          </a:p>
          <a:p>
            <a:pPr>
              <a:lnSpc>
                <a:spcPct val="100000"/>
              </a:lnSpc>
              <a:buNone/>
            </a:pPr>
            <a:r>
              <a:rPr lang="en-US" sz="2400" b="0" strike="noStrike" spc="-1" dirty="0">
                <a:solidFill>
                  <a:srgbClr val="F4B183"/>
                </a:solidFill>
                <a:latin typeface="Calibri"/>
                <a:ea typeface="DejaVu Sans"/>
              </a:rPr>
              <a:t>Regulatory framework in</a:t>
            </a:r>
            <a:r>
              <a:rPr lang="el-GR" sz="2400" b="0" strike="noStrike" spc="-1" dirty="0">
                <a:solidFill>
                  <a:srgbClr val="F4B183"/>
                </a:solidFill>
                <a:latin typeface="Calibri"/>
                <a:ea typeface="DejaVu Sans"/>
              </a:rPr>
              <a:t> </a:t>
            </a:r>
            <a:r>
              <a:rPr lang="en-US" sz="2400" b="0" strike="noStrike" spc="-1">
                <a:solidFill>
                  <a:srgbClr val="F4B183"/>
                </a:solidFill>
                <a:latin typeface="Calibri"/>
                <a:ea typeface="DejaVu Sans"/>
              </a:rPr>
              <a:t>final process :</a:t>
            </a:r>
            <a:endParaRPr lang="en-GB" sz="2400" b="0" strike="noStrike" spc="-1">
              <a:latin typeface="Arial"/>
            </a:endParaRPr>
          </a:p>
          <a:p>
            <a:pPr>
              <a:lnSpc>
                <a:spcPct val="100000"/>
              </a:lnSpc>
              <a:buNone/>
            </a:pPr>
            <a:endParaRPr lang="en-GB" sz="2400" b="0" strike="noStrike" spc="-1" dirty="0">
              <a:latin typeface="Arial"/>
            </a:endParaRPr>
          </a:p>
          <a:p>
            <a:pPr marL="343080" indent="-343080">
              <a:lnSpc>
                <a:spcPct val="100000"/>
              </a:lnSpc>
              <a:buClr>
                <a:srgbClr val="FFFFFF"/>
              </a:buClr>
              <a:buFont typeface="Arial"/>
              <a:buChar char="•"/>
            </a:pPr>
            <a:r>
              <a:rPr lang="en-US" sz="2400" b="0" strike="noStrike" spc="-1" dirty="0">
                <a:solidFill>
                  <a:srgbClr val="FFFFFF"/>
                </a:solidFill>
                <a:latin typeface="Calibri"/>
                <a:ea typeface="DejaVu Sans"/>
              </a:rPr>
              <a:t>Terms and procedures for leasing exploration, exploitation and management rights on local interest fields (30</a:t>
            </a:r>
            <a:r>
              <a:rPr lang="en-US" sz="2400" b="0" strike="noStrike" spc="-1" baseline="30000" dirty="0">
                <a:solidFill>
                  <a:srgbClr val="FFFFFF"/>
                </a:solidFill>
                <a:latin typeface="Calibri"/>
                <a:ea typeface="DejaVu Sans"/>
              </a:rPr>
              <a:t>o</a:t>
            </a:r>
            <a:r>
              <a:rPr lang="en-US" sz="2400" b="0" strike="noStrike" spc="-1" dirty="0">
                <a:solidFill>
                  <a:srgbClr val="FFFFFF"/>
                </a:solidFill>
                <a:latin typeface="Calibri"/>
                <a:ea typeface="DejaVu Sans"/>
              </a:rPr>
              <a:t>C &gt; T &gt; 90</a:t>
            </a:r>
            <a:r>
              <a:rPr lang="en-US" sz="2400" b="0" strike="noStrike" spc="-1" baseline="30000" dirty="0">
                <a:solidFill>
                  <a:srgbClr val="FFFFFF"/>
                </a:solidFill>
                <a:latin typeface="Calibri"/>
                <a:ea typeface="DejaVu Sans"/>
              </a:rPr>
              <a:t>o</a:t>
            </a:r>
            <a:r>
              <a:rPr lang="en-US" sz="2400" b="0" strike="noStrike" spc="-1" dirty="0">
                <a:solidFill>
                  <a:srgbClr val="FFFFFF"/>
                </a:solidFill>
                <a:latin typeface="Calibri"/>
                <a:ea typeface="DejaVu Sans"/>
              </a:rPr>
              <a:t>C) and areas of geothermal interest.</a:t>
            </a:r>
            <a:endParaRPr lang="en-GB" sz="2400" b="0" strike="noStrike" spc="-1" dirty="0">
              <a:latin typeface="Arial"/>
            </a:endParaRPr>
          </a:p>
          <a:p>
            <a:pPr>
              <a:lnSpc>
                <a:spcPct val="100000"/>
              </a:lnSpc>
              <a:buNone/>
            </a:pPr>
            <a:endParaRPr lang="en-GB" sz="2400" b="0" strike="noStrike" spc="-1" dirty="0">
              <a:latin typeface="Arial"/>
            </a:endParaRPr>
          </a:p>
        </p:txBody>
      </p:sp>
      <p:sp>
        <p:nvSpPr>
          <p:cNvPr id="74" name="TextBox 3"/>
          <p:cNvSpPr/>
          <p:nvPr/>
        </p:nvSpPr>
        <p:spPr>
          <a:xfrm>
            <a:off x="636120" y="439920"/>
            <a:ext cx="12070080" cy="821520"/>
          </a:xfrm>
          <a:prstGeom prst="rect">
            <a:avLst/>
          </a:prstGeom>
          <a:gradFill rotWithShape="0">
            <a:gsLst>
              <a:gs pos="0">
                <a:srgbClr val="10161E"/>
              </a:gs>
              <a:gs pos="100000">
                <a:srgbClr val="2B4053"/>
              </a:gs>
            </a:gsLst>
            <a:lin ang="0"/>
          </a:gra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FF"/>
                </a:solidFill>
                <a:latin typeface="Calibri"/>
                <a:ea typeface="DejaVu Sans"/>
              </a:rPr>
              <a:t>Geothermal energy is regarded a mineral resource.  The rights belong exclusively to the State. Those can be leased to applicants following a bidding process.  </a:t>
            </a:r>
            <a:endParaRPr lang="en-GB" sz="2400" b="0" strike="noStrike" spc="-1">
              <a:latin typeface="Arial"/>
            </a:endParaRPr>
          </a:p>
        </p:txBody>
      </p:sp>
      <p:sp>
        <p:nvSpPr>
          <p:cNvPr id="75" name="TextBox 5"/>
          <p:cNvSpPr/>
          <p:nvPr/>
        </p:nvSpPr>
        <p:spPr>
          <a:xfrm>
            <a:off x="775080" y="6228188"/>
            <a:ext cx="1179216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dirty="0">
                <a:solidFill>
                  <a:srgbClr val="FFFFFF"/>
                </a:solidFill>
                <a:latin typeface="Calibri"/>
                <a:ea typeface="DejaVu Sans"/>
              </a:rPr>
              <a:t>An update on heating – cooling geothermal pumps systems licensing is scheduled for 2023 </a:t>
            </a:r>
            <a:endParaRPr lang="en-GB" sz="2400" b="0" strike="noStrike" spc="-1" dirty="0">
              <a:latin typeface="Arial"/>
            </a:endParaRPr>
          </a:p>
          <a:p>
            <a:pPr>
              <a:lnSpc>
                <a:spcPct val="100000"/>
              </a:lnSpc>
              <a:buNone/>
            </a:pPr>
            <a:endParaRPr lang="en-GB" sz="2400" b="0" strike="noStrike" spc="-1" dirty="0">
              <a:latin typeface="Arial"/>
            </a:endParaRPr>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161E"/>
            </a:gs>
            <a:gs pos="100000">
              <a:srgbClr val="2B4053"/>
            </a:gs>
          </a:gsLst>
          <a:lin ang="0"/>
        </a:gradFill>
        <a:effectLst/>
      </p:bgPr>
    </p:bg>
    <p:spTree>
      <p:nvGrpSpPr>
        <p:cNvPr id="1" name=""/>
        <p:cNvGrpSpPr/>
        <p:nvPr/>
      </p:nvGrpSpPr>
      <p:grpSpPr>
        <a:xfrm>
          <a:off x="0" y="0"/>
          <a:ext cx="0" cy="0"/>
          <a:chOff x="0" y="0"/>
          <a:chExt cx="0" cy="0"/>
        </a:xfrm>
      </p:grpSpPr>
      <p:sp>
        <p:nvSpPr>
          <p:cNvPr id="76" name="TextBox 3"/>
          <p:cNvSpPr/>
          <p:nvPr/>
        </p:nvSpPr>
        <p:spPr>
          <a:xfrm>
            <a:off x="573120" y="387360"/>
            <a:ext cx="12177000" cy="630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FF"/>
                </a:solidFill>
                <a:latin typeface="Calibri"/>
                <a:ea typeface="DejaVu Sans"/>
              </a:rPr>
              <a:t>Geothermal production is regulated by </a:t>
            </a:r>
            <a:r>
              <a:rPr lang="en-US" sz="2400" b="0" strike="noStrike" spc="-1">
                <a:solidFill>
                  <a:srgbClr val="00B0F0"/>
                </a:solidFill>
                <a:latin typeface="Calibri"/>
                <a:ea typeface="DejaVu Sans"/>
              </a:rPr>
              <a:t>two different sets </a:t>
            </a:r>
            <a:r>
              <a:rPr lang="en-US" sz="2400" b="0" strike="noStrike" spc="-1">
                <a:solidFill>
                  <a:srgbClr val="FFFFFF"/>
                </a:solidFill>
                <a:latin typeface="Calibri"/>
                <a:ea typeface="DejaVu Sans"/>
              </a:rPr>
              <a:t>of legislation.</a:t>
            </a:r>
            <a:endParaRPr lang="en-GB" sz="2400" b="0" strike="noStrike" spc="-1">
              <a:latin typeface="Arial"/>
            </a:endParaRPr>
          </a:p>
          <a:p>
            <a:pPr>
              <a:lnSpc>
                <a:spcPct val="100000"/>
              </a:lnSpc>
              <a:buNone/>
            </a:pPr>
            <a:r>
              <a:rPr lang="en-US" sz="2400" b="0" strike="noStrike" spc="-1">
                <a:solidFill>
                  <a:srgbClr val="FFFFFF"/>
                </a:solidFill>
                <a:latin typeface="Calibri"/>
                <a:ea typeface="DejaVu Sans"/>
              </a:rPr>
              <a:t>  </a:t>
            </a:r>
            <a:endParaRPr lang="en-GB" sz="2400" b="0" strike="noStrike" spc="-1">
              <a:latin typeface="Arial"/>
            </a:endParaRPr>
          </a:p>
          <a:p>
            <a:pPr marL="343080" indent="-343080">
              <a:lnSpc>
                <a:spcPct val="100000"/>
              </a:lnSpc>
              <a:buClr>
                <a:srgbClr val="FFFFFF"/>
              </a:buClr>
              <a:buFont typeface="Arial"/>
              <a:buChar char="•"/>
            </a:pPr>
            <a:r>
              <a:rPr lang="en-US" sz="2400" b="0" strike="noStrike" spc="-1">
                <a:solidFill>
                  <a:srgbClr val="FFFFFF"/>
                </a:solidFill>
                <a:latin typeface="Calibri"/>
                <a:ea typeface="DejaVu Sans"/>
              </a:rPr>
              <a:t>The licensing and other matters pertaining to </a:t>
            </a:r>
            <a:r>
              <a:rPr lang="en-US" sz="2400" b="0" strike="noStrike" spc="-1">
                <a:solidFill>
                  <a:srgbClr val="FFC000"/>
                </a:solidFill>
                <a:latin typeface="Calibri"/>
                <a:ea typeface="DejaVu Sans"/>
              </a:rPr>
              <a:t>exploration and exploitation</a:t>
            </a:r>
            <a:r>
              <a:rPr lang="en-US" sz="2400" b="0" strike="noStrike" spc="-1">
                <a:solidFill>
                  <a:srgbClr val="FFFFFF"/>
                </a:solidFill>
                <a:latin typeface="Calibri"/>
                <a:ea typeface="DejaVu Sans"/>
              </a:rPr>
              <a:t> of the geothermal potential are governed by L.4602/2019 and the derived ministerial decisions.</a:t>
            </a:r>
            <a:endParaRPr lang="en-GB" sz="2400" b="0" strike="noStrike" spc="-1">
              <a:latin typeface="Arial"/>
            </a:endParaRPr>
          </a:p>
          <a:p>
            <a:pPr>
              <a:lnSpc>
                <a:spcPct val="100000"/>
              </a:lnSpc>
              <a:buNone/>
            </a:pPr>
            <a:endParaRPr lang="en-GB" sz="2400" b="0" strike="noStrike" spc="-1">
              <a:latin typeface="Arial"/>
            </a:endParaRPr>
          </a:p>
          <a:p>
            <a:pPr marL="343080" indent="-343080">
              <a:lnSpc>
                <a:spcPct val="100000"/>
              </a:lnSpc>
              <a:buClr>
                <a:srgbClr val="FFFFFF"/>
              </a:buClr>
              <a:buFont typeface="Arial"/>
              <a:buChar char="•"/>
            </a:pPr>
            <a:r>
              <a:rPr lang="en-US" sz="2400" b="0" strike="noStrike" spc="-1">
                <a:solidFill>
                  <a:srgbClr val="FFFFFF"/>
                </a:solidFill>
                <a:latin typeface="Calibri"/>
                <a:ea typeface="DejaVu Sans"/>
              </a:rPr>
              <a:t>The </a:t>
            </a:r>
            <a:r>
              <a:rPr lang="en-US" sz="2400" b="0" strike="noStrike" spc="-1">
                <a:solidFill>
                  <a:srgbClr val="FFC000"/>
                </a:solidFill>
                <a:latin typeface="Calibri"/>
                <a:ea typeface="DejaVu Sans"/>
              </a:rPr>
              <a:t>energy production</a:t>
            </a:r>
            <a:r>
              <a:rPr lang="en-US" sz="2400" b="0" strike="noStrike" spc="-1">
                <a:solidFill>
                  <a:srgbClr val="FFFFFF"/>
                </a:solidFill>
                <a:latin typeface="Calibri"/>
                <a:ea typeface="DejaVu Sans"/>
              </a:rPr>
              <a:t> is licensed and governed by L.4658/2020, RAE decisions and the general framework for electric power generation and distribution. </a:t>
            </a:r>
            <a:endParaRPr lang="en-GB" sz="2400" b="0" strike="noStrike" spc="-1">
              <a:latin typeface="Arial"/>
            </a:endParaRPr>
          </a:p>
          <a:p>
            <a:pPr>
              <a:lnSpc>
                <a:spcPct val="100000"/>
              </a:lnSpc>
              <a:buNone/>
            </a:pPr>
            <a:endParaRPr lang="en-GB" sz="2400" b="0" strike="noStrike" spc="-1">
              <a:latin typeface="Arial"/>
            </a:endParaRPr>
          </a:p>
          <a:p>
            <a:pPr>
              <a:lnSpc>
                <a:spcPct val="100000"/>
              </a:lnSpc>
              <a:buNone/>
            </a:pPr>
            <a:r>
              <a:rPr lang="en-US" sz="2400" b="0" strike="noStrike" spc="-1">
                <a:solidFill>
                  <a:srgbClr val="FFFFFF"/>
                </a:solidFill>
                <a:latin typeface="Calibri"/>
                <a:ea typeface="DejaVu Sans"/>
              </a:rPr>
              <a:t>Geothermal Energy has an advantage over stochastic RES (e.g., wind and solar) as it produces </a:t>
            </a:r>
            <a:r>
              <a:rPr lang="en-US" sz="2400" b="1" strike="noStrike" spc="-1">
                <a:solidFill>
                  <a:srgbClr val="FFFFFF"/>
                </a:solidFill>
                <a:latin typeface="Calibri"/>
                <a:ea typeface="DejaVu Sans"/>
              </a:rPr>
              <a:t>base load</a:t>
            </a:r>
            <a:r>
              <a:rPr lang="en-US" sz="2400" b="0" strike="noStrike" spc="-1">
                <a:solidFill>
                  <a:srgbClr val="FFFFFF"/>
                </a:solidFill>
                <a:latin typeface="Calibri"/>
                <a:ea typeface="DejaVu Sans"/>
              </a:rPr>
              <a:t>, i.e., a predictable level of production with a predictable stable income.  Also, any remaining energy can be utilized for district heating or other applications before reinjection.</a:t>
            </a:r>
            <a:endParaRPr lang="en-GB" sz="2400" b="0" strike="noStrike" spc="-1">
              <a:latin typeface="Arial"/>
            </a:endParaRPr>
          </a:p>
          <a:p>
            <a:pPr>
              <a:lnSpc>
                <a:spcPct val="100000"/>
              </a:lnSpc>
              <a:buNone/>
            </a:pPr>
            <a:endParaRPr lang="en-GB" sz="2400" b="0" strike="noStrike" spc="-1">
              <a:latin typeface="Arial"/>
            </a:endParaRPr>
          </a:p>
          <a:p>
            <a:pPr>
              <a:lnSpc>
                <a:spcPct val="100000"/>
              </a:lnSpc>
              <a:buNone/>
            </a:pPr>
            <a:r>
              <a:rPr lang="en-US" sz="2400" b="0" strike="noStrike" spc="-1">
                <a:solidFill>
                  <a:srgbClr val="FFFF00"/>
                </a:solidFill>
                <a:latin typeface="Calibri"/>
                <a:ea typeface="DejaVu Sans"/>
              </a:rPr>
              <a:t>An inclusive discussion on special incentives to promote geothermal energy generation is required to start as soon as possible and amend the existing legislation on RESs so that a level of fair play between competitors is established.</a:t>
            </a:r>
            <a:endParaRPr lang="en-GB" sz="2400" b="0" strike="noStrike" spc="-1">
              <a:latin typeface="Arial"/>
            </a:endParaRPr>
          </a:p>
          <a:p>
            <a:pPr>
              <a:lnSpc>
                <a:spcPct val="100000"/>
              </a:lnSpc>
              <a:buNone/>
            </a:pPr>
            <a:endParaRPr lang="en-GB" sz="2400" b="0" strike="noStrike" spc="-1">
              <a:latin typeface="Arial"/>
            </a:endParaRPr>
          </a:p>
          <a:p>
            <a:pPr>
              <a:lnSpc>
                <a:spcPct val="100000"/>
              </a:lnSpc>
              <a:buNone/>
            </a:pPr>
            <a:endParaRPr lang="en-GB" sz="2400" b="0" strike="noStrike" spc="-1">
              <a:latin typeface="Arial"/>
            </a:endParaRPr>
          </a:p>
        </p:txBody>
      </p:sp>
      <p:sp>
        <p:nvSpPr>
          <p:cNvPr id="77" name="Ορθογώνιο 76"/>
          <p:cNvSpPr/>
          <p:nvPr/>
        </p:nvSpPr>
        <p:spPr>
          <a:xfrm>
            <a:off x="432000" y="6120000"/>
            <a:ext cx="1223964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2400" b="0" strike="noStrike" spc="-1">
                <a:solidFill>
                  <a:srgbClr val="FFFFFF"/>
                </a:solidFill>
                <a:latin typeface="Calibri"/>
              </a:rPr>
              <a:t>The recent decision by R.A.E. to exclude licensed geothermal stations planned for non connected islands in Lesvos and Nisyros shows relative ignorance and it is counterproductive.  </a:t>
            </a:r>
            <a:endParaRPr lang="en-GB" sz="2400" b="0" strike="noStrike" spc="-1">
              <a:latin typeface="Arial"/>
            </a:endParaRPr>
          </a:p>
        </p:txBody>
      </p:sp>
    </p:spTree>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TotalTime>
  <Words>1490</Words>
  <Application>Microsoft Office PowerPoint</Application>
  <PresentationFormat>Προσαρμογή</PresentationFormat>
  <Paragraphs>89</Paragraphs>
  <Slides>11</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11</vt:i4>
      </vt:variant>
    </vt:vector>
  </HeadingPairs>
  <TitlesOfParts>
    <vt:vector size="19" baseType="lpstr">
      <vt:lpstr>Arial</vt:lpstr>
      <vt:lpstr>Calibri</vt:lpstr>
      <vt:lpstr>Calibri Light</vt:lpstr>
      <vt:lpstr>Open Sans</vt:lpstr>
      <vt:lpstr>Symbol</vt:lpstr>
      <vt:lpstr>Times New Roman</vt:lpstr>
      <vt:lpstr>Wingdings</vt:lpstr>
      <vt:lpstr>Office Theme</vt:lpstr>
      <vt:lpstr>Geothermal energy in Greece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Why is Greece still lagging in generating interest for geothermal electric power?</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subject/>
  <dc:creator/>
  <dc:description/>
  <cp:lastModifiedBy>Τμήμα 2 Διεύθυνση Ανάπτυξης και Πολιτικής</cp:lastModifiedBy>
  <cp:revision>24</cp:revision>
  <dcterms:created xsi:type="dcterms:W3CDTF">2019-04-08T14:04:27Z</dcterms:created>
  <dcterms:modified xsi:type="dcterms:W3CDTF">2022-07-04T08:10:41Z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Προσαρμογή</vt:lpwstr>
  </property>
  <property fmtid="{D5CDD505-2E9C-101B-9397-08002B2CF9AE}" pid="4" name="Slides">
    <vt:i4>11</vt:i4>
  </property>
</Properties>
</file>