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258" r:id="rId2"/>
    <p:sldId id="324" r:id="rId3"/>
    <p:sldId id="325" r:id="rId4"/>
    <p:sldId id="326" r:id="rId5"/>
    <p:sldId id="291" r:id="rId6"/>
    <p:sldId id="320" r:id="rId7"/>
    <p:sldId id="321" r:id="rId8"/>
    <p:sldId id="303" r:id="rId9"/>
    <p:sldId id="304" r:id="rId10"/>
    <p:sldId id="305" r:id="rId11"/>
    <p:sldId id="327" r:id="rId12"/>
    <p:sldId id="328" r:id="rId13"/>
    <p:sldId id="32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71CA6A9-1009-44F4-B7D7-85C45513C722}">
          <p14:sldIdLst>
            <p14:sldId id="258"/>
            <p14:sldId id="324"/>
            <p14:sldId id="325"/>
            <p14:sldId id="326"/>
            <p14:sldId id="291"/>
            <p14:sldId id="302"/>
            <p14:sldId id="320"/>
            <p14:sldId id="321"/>
            <p14:sldId id="303"/>
            <p14:sldId id="304"/>
            <p14:sldId id="305"/>
            <p14:sldId id="327"/>
            <p14:sldId id="328"/>
            <p14:sldId id="32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EA0"/>
    <a:srgbClr val="12AE94"/>
    <a:srgbClr val="E1F4FF"/>
    <a:srgbClr val="CCFF99"/>
    <a:srgbClr val="818284"/>
    <a:srgbClr val="A9D18E"/>
    <a:srgbClr val="0C9444"/>
    <a:srgbClr val="A87B50"/>
    <a:srgbClr val="003399"/>
    <a:srgbClr val="E9E0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6923" autoAdjust="0"/>
    <p:restoredTop sz="94660"/>
  </p:normalViewPr>
  <p:slideViewPr>
    <p:cSldViewPr snapToGrid="0">
      <p:cViewPr>
        <p:scale>
          <a:sx n="66" d="100"/>
          <a:sy n="66" d="100"/>
        </p:scale>
        <p:origin x="426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7FEA10-4585-4590-99E8-C8C22C6817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0E336B-D01B-46FC-A700-65969258BA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6970-65B6-417E-97C1-D4A8B771E969}" type="datetimeFigureOut">
              <a:rPr lang="fr-BE" smtClean="0"/>
              <a:pPr/>
              <a:t>9/11/2018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CAAA585-69A1-47BD-9221-45477827A5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B0A9486-48F9-4641-8839-538F6CCFE0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5E0C45-C110-4926-819B-F7D6F06D626D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72933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2D1C-F302-4758-9F69-A89D4BE3F8DD}" type="datetimeFigureOut">
              <a:rPr lang="sv-SE" smtClean="0"/>
              <a:pPr/>
              <a:t>2018-11-09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0AD7A-0CFF-4DDA-822F-0B8420D5C83E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90501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jpe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587A2B-DFF3-4A80-A88C-CEF9A8EC0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201863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822604-D3F9-4985-A5A8-3AA227656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0"/>
            <a:ext cx="12195508" cy="1487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r-BE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048B02F4-E27A-465F-AF10-FE7CAC8C6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902" b="76152"/>
          <a:stretch/>
        </p:blipFill>
        <p:spPr bwMode="auto">
          <a:xfrm>
            <a:off x="0" y="0"/>
            <a:ext cx="12152811" cy="150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FB61602-36DA-4262-A31E-52A2CEDAC37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1887" y="-32017"/>
            <a:ext cx="2433512" cy="149232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BE42E7A2-D902-48AA-8886-246A2463C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625" y="87847"/>
            <a:ext cx="873684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</a:t>
            </a:r>
            <a:endParaRPr lang="fr-BE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96DD9C5-6B46-4D12-A263-E57AC989754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758" y="5943591"/>
            <a:ext cx="593481" cy="39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9339A03-6CF1-473E-BDF9-58CB8DA38EF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481137" y="6176963"/>
            <a:ext cx="8240379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66840207-873E-4657-B968-BD893BE269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9250" y="6182153"/>
            <a:ext cx="84904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Grant Agreement No 776679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D3B212-5EF1-4E1A-A51E-901D7B6C25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7" y="2743200"/>
            <a:ext cx="5421131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C712E82-5395-4D9C-913E-A45BFD5328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5999" y="2090060"/>
            <a:ext cx="4589417" cy="2899948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45131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5131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0BECF-4D6D-4F55-94C7-0E1840F32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138179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1AF65816-1D04-404E-9235-E7B090E629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99250" y="6182153"/>
            <a:ext cx="84904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Grant Agreement No 776679</a:t>
            </a: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B567F9CE-5FA1-4743-A5B8-329AC32024B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758" y="5943591"/>
            <a:ext cx="593481" cy="39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9B73CAF-181A-4C1A-BB18-07E4E29ACFA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481137" y="6176963"/>
            <a:ext cx="824037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2EF312A-33C3-4103-992D-C3CDDC2AA91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282" y="2085877"/>
            <a:ext cx="4063972" cy="2492191"/>
          </a:xfrm>
          <a:prstGeom prst="rect">
            <a:avLst/>
          </a:prstGeom>
        </p:spPr>
      </p:pic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xmlns="" id="{D3607D4E-189A-47B4-95C1-D65299352B5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39" t="5614" r="15621" b="13333"/>
          <a:stretch/>
        </p:blipFill>
        <p:spPr bwMode="auto">
          <a:xfrm>
            <a:off x="-108706" y="13713"/>
            <a:ext cx="8419972" cy="625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C4E3B61-93E3-4697-82F7-9474D5976A30}"/>
              </a:ext>
            </a:extLst>
          </p:cNvPr>
          <p:cNvSpPr txBox="1">
            <a:spLocks/>
          </p:cNvSpPr>
          <p:nvPr userDrawn="1"/>
        </p:nvSpPr>
        <p:spPr>
          <a:xfrm>
            <a:off x="359274" y="2701544"/>
            <a:ext cx="7484012" cy="1260855"/>
          </a:xfrm>
          <a:prstGeom prst="rect">
            <a:avLst/>
          </a:prstGeom>
          <a:solidFill>
            <a:srgbClr val="0C9444"/>
          </a:solidFill>
          <a:effectLst/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37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TITLE</a:t>
            </a:r>
            <a:r>
              <a:rPr lang="en-US" sz="187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75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875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962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88" r:id="rId2"/>
    <p:sldLayoutId id="2147483675" r:id="rId3"/>
    <p:sldLayoutId id="2147483702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E2DD011-7F2E-4088-8397-1E5E9F98DD4F}"/>
              </a:ext>
            </a:extLst>
          </p:cNvPr>
          <p:cNvSpPr/>
          <p:nvPr/>
        </p:nvSpPr>
        <p:spPr>
          <a:xfrm>
            <a:off x="0" y="0"/>
            <a:ext cx="12192000" cy="16962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1BC6A2D-C535-47A1-9F50-BAE7B4463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BBFC5-F0D0-4822-AAA2-8220B8C1BC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9250" y="6182153"/>
            <a:ext cx="849048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050" dirty="0">
                <a:solidFill>
                  <a:srgbClr val="00206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programme under Grant Agreement No 776679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xmlns="" id="{E3DA438A-8639-43C8-B738-CBAA948C91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3758" y="5943591"/>
            <a:ext cx="593481" cy="39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014F9BF-24A8-4E41-9BD7-8B7FF927669C}"/>
              </a:ext>
            </a:extLst>
          </p:cNvPr>
          <p:cNvCxnSpPr>
            <a:cxnSpLocks/>
          </p:cNvCxnSpPr>
          <p:nvPr/>
        </p:nvCxnSpPr>
        <p:spPr bwMode="auto">
          <a:xfrm>
            <a:off x="1481137" y="6176963"/>
            <a:ext cx="8240379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CD29577-6357-4E37-9F5A-43A37D345237}"/>
              </a:ext>
            </a:extLst>
          </p:cNvPr>
          <p:cNvSpPr/>
          <p:nvPr/>
        </p:nvSpPr>
        <p:spPr>
          <a:xfrm>
            <a:off x="2906486" y="227813"/>
            <a:ext cx="7511143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19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n-US" sz="4800" b="1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MinLand</a:t>
            </a:r>
            <a:r>
              <a:rPr lang="en-US" sz="48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Mineral Resources in Sustainable Land-Use </a:t>
            </a: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Planning</a:t>
            </a:r>
          </a:p>
          <a:p>
            <a:pPr>
              <a:defRPr/>
            </a:pPr>
            <a:r>
              <a:rPr lang="en-US" b="1" dirty="0" smtClean="0"/>
              <a:t>“</a:t>
            </a:r>
            <a:r>
              <a:rPr lang="el-GR" b="1" dirty="0" smtClean="0"/>
              <a:t>Οι </a:t>
            </a:r>
            <a:r>
              <a:rPr lang="el-GR" b="1" dirty="0"/>
              <a:t>Ορυκτοί Πόροι στον Αειφόρο Χωροταξικό </a:t>
            </a:r>
            <a:r>
              <a:rPr lang="el-GR" b="1" dirty="0" smtClean="0"/>
              <a:t>Σχεδιασμό</a:t>
            </a:r>
            <a:r>
              <a:rPr lang="en-US" b="1" dirty="0" smtClean="0"/>
              <a:t>”</a:t>
            </a:r>
            <a:endParaRPr lang="en-US" sz="19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  <a:p>
            <a:pPr>
              <a:defRPr/>
            </a:pPr>
            <a:r>
              <a:rPr lang="el-GR" sz="19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Συντονιστής</a:t>
            </a:r>
            <a:r>
              <a:rPr lang="en-GB" sz="19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: </a:t>
            </a:r>
            <a:r>
              <a:rPr lang="el-GR" sz="19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Γεωλογικό </a:t>
            </a:r>
            <a:r>
              <a:rPr lang="el-GR" sz="1900" b="1" dirty="0" err="1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Ινστιντούτο</a:t>
            </a:r>
            <a:r>
              <a:rPr lang="el-GR" sz="19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 της Σουηδίας </a:t>
            </a:r>
            <a:r>
              <a:rPr lang="en-US" sz="1900" b="1" dirty="0" smtClean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– 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Ronald </a:t>
            </a:r>
            <a:r>
              <a:rPr lang="en-US" sz="1900" b="1" dirty="0" err="1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>Arvidsson</a:t>
            </a:r>
            <a:r>
              <a:rPr lang="en-US" sz="19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  <a:t/>
            </a:r>
            <a:br>
              <a:rPr lang="en-US" sz="1900" b="1" dirty="0">
                <a:solidFill>
                  <a:schemeClr val="accent4">
                    <a:lumMod val="75000"/>
                  </a:schemeClr>
                </a:solidFill>
                <a:latin typeface="Calibri Light" panose="020F0302020204030204" pitchFamily="34" charset="0"/>
                <a:ea typeface="MS PGothic" panose="020B0600070205080204" pitchFamily="34" charset="-128"/>
                <a:cs typeface="Calibri Light" panose="020F0302020204030204" pitchFamily="34" charset="0"/>
              </a:rPr>
            </a:br>
            <a:endParaRPr lang="en-US" sz="1900" b="1" dirty="0">
              <a:solidFill>
                <a:schemeClr val="accent4">
                  <a:lumMod val="75000"/>
                </a:schemeClr>
              </a:solidFill>
              <a:latin typeface="Calibri Light" panose="020F0302020204030204" pitchFamily="34" charset="0"/>
              <a:ea typeface="MS PGothic" panose="020B0600070205080204" pitchFamily="34" charset="-128"/>
              <a:cs typeface="Calibri Light" panose="020F0302020204030204" pitchFamily="34" charset="0"/>
            </a:endParaRPr>
          </a:p>
        </p:txBody>
      </p:sp>
      <p:pic>
        <p:nvPicPr>
          <p:cNvPr id="14" name="Bildobjekt 13" descr="kristineberg2014jan_0450-shar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8162" y="1936356"/>
            <a:ext cx="12192000" cy="383618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24C7B410-681E-4869-BE93-A7FCA8AAEAA4}"/>
              </a:ext>
            </a:extLst>
          </p:cNvPr>
          <p:cNvSpPr txBox="1">
            <a:spLocks/>
          </p:cNvSpPr>
          <p:nvPr/>
        </p:nvSpPr>
        <p:spPr>
          <a:xfrm>
            <a:off x="7290708" y="5143500"/>
            <a:ext cx="4057650" cy="94975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ronald.arvidsson@sgu.se</a:t>
            </a:r>
          </a:p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www.minland.eu</a:t>
            </a:r>
          </a:p>
          <a:p>
            <a:pPr algn="ctr">
              <a:defRPr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949" y="1"/>
            <a:ext cx="1585913" cy="125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ruta 12"/>
          <p:cNvSpPr txBox="1"/>
          <p:nvPr/>
        </p:nvSpPr>
        <p:spPr>
          <a:xfrm>
            <a:off x="0" y="5470075"/>
            <a:ext cx="4584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Photo: R Arvidsson, Kristineberg </a:t>
            </a:r>
            <a:r>
              <a:rPr lang="sv-SE" dirty="0" err="1"/>
              <a:t>Mine</a:t>
            </a:r>
            <a:r>
              <a:rPr lang="sv-SE" dirty="0"/>
              <a:t>, Sweden</a:t>
            </a:r>
          </a:p>
        </p:txBody>
      </p:sp>
      <p:pic>
        <p:nvPicPr>
          <p:cNvPr id="15" name="Bildobjekt 14" descr="logga_engelsk_bla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0993" y="5981703"/>
            <a:ext cx="1217981" cy="502981"/>
          </a:xfrm>
          <a:prstGeom prst="rect">
            <a:avLst/>
          </a:prstGeom>
        </p:spPr>
      </p:pic>
      <p:sp>
        <p:nvSpPr>
          <p:cNvPr id="16" name="textruta 11"/>
          <p:cNvSpPr txBox="1"/>
          <p:nvPr/>
        </p:nvSpPr>
        <p:spPr>
          <a:xfrm>
            <a:off x="0" y="2090068"/>
            <a:ext cx="25512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22 </a:t>
            </a:r>
            <a:r>
              <a:rPr lang="el-GR" b="1" dirty="0" smtClean="0">
                <a:solidFill>
                  <a:schemeClr val="bg1"/>
                </a:solidFill>
              </a:rPr>
              <a:t>Συμμετέχοντες</a:t>
            </a:r>
            <a:endParaRPr lang="sv-SE" b="1" dirty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Βιομηχανία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Δημόσιες Αρχές για χρήση </a:t>
            </a:r>
            <a:r>
              <a:rPr lang="el-GR" sz="1600" dirty="0" err="1" smtClean="0">
                <a:solidFill>
                  <a:schemeClr val="bg1"/>
                </a:solidFill>
              </a:rPr>
              <a:t>γής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Επιθεωρήσεις ορυχείων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ΜΚΟ</a:t>
            </a:r>
            <a:endParaRPr lang="sv-SE" sz="1600" dirty="0">
              <a:solidFill>
                <a:schemeClr val="bg1"/>
              </a:solidFill>
            </a:endParaRPr>
          </a:p>
          <a:p>
            <a:r>
              <a:rPr lang="el-GR" sz="1600" dirty="0" smtClean="0">
                <a:solidFill>
                  <a:schemeClr val="bg1"/>
                </a:solidFill>
              </a:rPr>
              <a:t>Ειδικοί στην Μεταλλευτική Πολιτική</a:t>
            </a:r>
            <a:endParaRPr lang="sv-S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57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D0276E0-2972-40F2-9CCC-FBEF50FCA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FA13D78-4004-4A32-ABB1-3E27DE32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Περιβαλλοντική άδεια</a:t>
            </a:r>
            <a:r>
              <a:rPr lang="sv-SE" dirty="0" smtClean="0"/>
              <a:t> – </a:t>
            </a:r>
            <a:r>
              <a:rPr lang="el-GR" dirty="0" smtClean="0"/>
              <a:t>χρήση γης </a:t>
            </a:r>
            <a:r>
              <a:rPr lang="sv-SE" dirty="0" smtClean="0"/>
              <a:t> - </a:t>
            </a:r>
            <a:r>
              <a:rPr lang="el-GR" dirty="0" smtClean="0"/>
              <a:t>πολιτική</a:t>
            </a:r>
            <a:endParaRPr lang="sv-SE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xmlns="" id="{1E78D88D-6B2C-41F2-978A-B3B8FD60F748}"/>
              </a:ext>
            </a:extLst>
          </p:cNvPr>
          <p:cNvSpPr txBox="1">
            <a:spLocks/>
          </p:cNvSpPr>
          <p:nvPr/>
        </p:nvSpPr>
        <p:spPr>
          <a:xfrm>
            <a:off x="529229" y="3738110"/>
            <a:ext cx="5421131" cy="914102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l-GR" sz="2000" b="1" u="sng" dirty="0" smtClean="0">
                <a:solidFill>
                  <a:schemeClr val="bg1"/>
                </a:solidFill>
              </a:rPr>
              <a:t>Εμπλοκή ενδιαφερομένων</a:t>
            </a:r>
            <a:r>
              <a:rPr lang="sv-SE" sz="2000" dirty="0" smtClean="0">
                <a:solidFill>
                  <a:schemeClr val="bg1"/>
                </a:solidFill>
              </a:rPr>
              <a:t>– </a:t>
            </a:r>
            <a:r>
              <a:rPr lang="el-GR" sz="2000" dirty="0" smtClean="0">
                <a:solidFill>
                  <a:schemeClr val="bg1"/>
                </a:solidFill>
              </a:rPr>
              <a:t>απαραίτητη για </a:t>
            </a:r>
            <a:r>
              <a:rPr lang="sv-SE" sz="2000" dirty="0" smtClean="0">
                <a:solidFill>
                  <a:schemeClr val="bg1"/>
                </a:solidFill>
              </a:rPr>
              <a:t>E</a:t>
            </a:r>
            <a:r>
              <a:rPr lang="en-GB" sz="2000" dirty="0" err="1" smtClean="0">
                <a:solidFill>
                  <a:schemeClr val="bg1"/>
                </a:solidFill>
              </a:rPr>
              <a:t>nvironmental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smtClean="0">
                <a:solidFill>
                  <a:schemeClr val="bg1"/>
                </a:solidFill>
              </a:rPr>
              <a:t>Impact Assesment </a:t>
            </a:r>
            <a:r>
              <a:rPr lang="sv-SE" sz="2000" dirty="0">
                <a:solidFill>
                  <a:schemeClr val="bg1"/>
                </a:solidFill>
              </a:rPr>
              <a:t>– </a:t>
            </a:r>
            <a:r>
              <a:rPr lang="el-GR" sz="2000" dirty="0" smtClean="0">
                <a:solidFill>
                  <a:schemeClr val="bg1"/>
                </a:solidFill>
              </a:rPr>
              <a:t>η εμπλοκή από την αρχή φαίνεται να έχει θετικό αντίκτυπο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xmlns="" id="{00FE918D-3273-4D8B-8CFC-167AD3A1E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89" y="1796715"/>
            <a:ext cx="5421131" cy="1632285"/>
          </a:xfrm>
          <a:solidFill>
            <a:srgbClr val="0070C0"/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Περίπτωση Σουηδίας</a:t>
            </a:r>
            <a:r>
              <a:rPr lang="sv-SE" sz="2000" dirty="0" smtClean="0">
                <a:solidFill>
                  <a:schemeClr val="bg1"/>
                </a:solidFill>
              </a:rPr>
              <a:t>– </a:t>
            </a:r>
            <a:r>
              <a:rPr lang="el-GR" sz="2000" dirty="0" smtClean="0">
                <a:solidFill>
                  <a:schemeClr val="bg1"/>
                </a:solidFill>
              </a:rPr>
              <a:t>δίνεται μετά από συνυπολογισμό με άλλες χρήσεις </a:t>
            </a:r>
            <a:r>
              <a:rPr lang="el-GR" sz="2000" dirty="0" err="1" smtClean="0">
                <a:solidFill>
                  <a:schemeClr val="bg1"/>
                </a:solidFill>
              </a:rPr>
              <a:t>γής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Είναι </a:t>
            </a:r>
            <a:r>
              <a:rPr lang="el-GR" sz="2000" dirty="0" err="1" smtClean="0">
                <a:solidFill>
                  <a:schemeClr val="bg1"/>
                </a:solidFill>
              </a:rPr>
              <a:t>απαράιτητη</a:t>
            </a:r>
            <a:r>
              <a:rPr lang="el-GR" sz="2000" dirty="0" smtClean="0">
                <a:solidFill>
                  <a:schemeClr val="bg1"/>
                </a:solidFill>
              </a:rPr>
              <a:t> και η εκτίμηση</a:t>
            </a: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l-GR" sz="2000" dirty="0" smtClean="0">
                <a:solidFill>
                  <a:schemeClr val="bg1"/>
                </a:solidFill>
              </a:rPr>
              <a:t>προς το παρόν κώδικας  </a:t>
            </a:r>
            <a:r>
              <a:rPr lang="sv-SE" sz="2000" dirty="0" smtClean="0">
                <a:solidFill>
                  <a:schemeClr val="bg1"/>
                </a:solidFill>
              </a:rPr>
              <a:t>PERC.</a:t>
            </a:r>
            <a:endParaRPr lang="sv-SE" sz="20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209" y="1310154"/>
            <a:ext cx="504792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IMGP0981_v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5270" y="1500902"/>
            <a:ext cx="8126730" cy="4499610"/>
          </a:xfrm>
          <a:prstGeom prst="rect">
            <a:avLst/>
          </a:prstGeom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Αποτέλεσμα του 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MinLand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sv-SE" dirty="0">
                <a:latin typeface="Times New Roman" pitchFamily="18" charset="0"/>
                <a:cs typeface="Times New Roman" pitchFamily="18" charset="0"/>
              </a:rPr>
            </a:b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Οδηγίες για Εξόρυξη και Χρήση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Γής</a:t>
            </a:r>
            <a:endParaRPr lang="sv-SE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8556978" y="1551214"/>
            <a:ext cx="3517123" cy="140788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Μέταλλα</a:t>
            </a:r>
            <a:endParaRPr lang="sv-SE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Βιομηχανικά Ορυκτά</a:t>
            </a:r>
            <a:endParaRPr lang="sv-SE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Κατασκευαστικά ορυκτά</a:t>
            </a:r>
            <a:endParaRPr lang="sv-SE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ktangel med rundade hörn 5"/>
          <p:cNvSpPr/>
          <p:nvPr/>
        </p:nvSpPr>
        <p:spPr>
          <a:xfrm>
            <a:off x="428978" y="1657347"/>
            <a:ext cx="3364089" cy="13879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Πώς</a:t>
            </a:r>
            <a:r>
              <a:rPr lang="en-GB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Χρήση </a:t>
            </a:r>
            <a:r>
              <a:rPr lang="el-GR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Γής</a:t>
            </a:r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και Έρευνα Μεταλλευμάτων και Εξόρυξη</a:t>
            </a:r>
            <a:endParaRPr lang="sv-SE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ktangel med rundade hörn 6"/>
          <p:cNvSpPr/>
          <p:nvPr/>
        </p:nvSpPr>
        <p:spPr>
          <a:xfrm>
            <a:off x="428978" y="3265705"/>
            <a:ext cx="3364089" cy="1175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Πολιτικές και νομοθεσίες βασισμένες στη γνώση</a:t>
            </a:r>
            <a:endParaRPr lang="sv-SE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ktangel med rundade hörn 7"/>
          <p:cNvSpPr/>
          <p:nvPr/>
        </p:nvSpPr>
        <p:spPr>
          <a:xfrm>
            <a:off x="645884" y="4745251"/>
            <a:ext cx="2960914" cy="1008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Συστάσεις Καλής πρακτικής</a:t>
            </a:r>
            <a:endParaRPr lang="sv-SE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633361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 αποτέλεσμα:</a:t>
            </a:r>
            <a:r>
              <a:rPr lang="sv-SE" dirty="0" smtClean="0"/>
              <a:t> </a:t>
            </a:r>
            <a:r>
              <a:rPr lang="el-GR" dirty="0" smtClean="0"/>
              <a:t>Αριστοποίηση χρήσης </a:t>
            </a:r>
            <a:r>
              <a:rPr lang="el-GR" dirty="0" err="1" smtClean="0"/>
              <a:t>γής</a:t>
            </a:r>
            <a:endParaRPr lang="sv-SE" dirty="0"/>
          </a:p>
        </p:txBody>
      </p:sp>
      <p:pic>
        <p:nvPicPr>
          <p:cNvPr id="5" name="Bildobjekt 4" descr="Sarek-2016-07-pano-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9" y="1413410"/>
            <a:ext cx="12192000" cy="4122928"/>
          </a:xfrm>
          <a:prstGeom prst="rect">
            <a:avLst/>
          </a:prstGeom>
        </p:spPr>
      </p:pic>
      <p:sp>
        <p:nvSpPr>
          <p:cNvPr id="8" name="textruta 7"/>
          <p:cNvSpPr txBox="1"/>
          <p:nvPr/>
        </p:nvSpPr>
        <p:spPr>
          <a:xfrm>
            <a:off x="-3509" y="3143150"/>
            <a:ext cx="51090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Φυσικά, οι μοναδικές περιοχές θα πρέπει να προστατευτούν αλλά θα πρέπει πάντα να λαμβάνονται υπόψη και οι άλλες δυνατότητες χρήσης </a:t>
            </a:r>
            <a:r>
              <a:rPr lang="el-GR" dirty="0" err="1" smtClean="0">
                <a:solidFill>
                  <a:schemeClr val="bg1"/>
                </a:solidFill>
              </a:rPr>
              <a:t>γής</a:t>
            </a:r>
            <a:endParaRPr lang="el-GR" dirty="0" smtClean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Sarek National Parka – </a:t>
            </a:r>
            <a:r>
              <a:rPr lang="sv-SE" dirty="0" smtClean="0">
                <a:solidFill>
                  <a:schemeClr val="bg1"/>
                </a:solidFill>
              </a:rPr>
              <a:t>Sweden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15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renar-ronaldArvidssonPho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2783"/>
            <a:ext cx="14263020" cy="3238721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654628" y="4789714"/>
            <a:ext cx="404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Πρέπει να βρεθούν τρόποι συνύπαρξης</a:t>
            </a:r>
            <a:endParaRPr lang="sv-SE" dirty="0"/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029991"/>
            <a:ext cx="4357646" cy="322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ruta 7"/>
          <p:cNvSpPr txBox="1"/>
          <p:nvPr/>
        </p:nvSpPr>
        <p:spPr>
          <a:xfrm>
            <a:off x="6619875" y="2495550"/>
            <a:ext cx="3290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Ορυχείο </a:t>
            </a:r>
            <a:r>
              <a:rPr lang="sv-SE" dirty="0" smtClean="0"/>
              <a:t>Aitik </a:t>
            </a:r>
            <a:r>
              <a:rPr lang="sv-SE" dirty="0"/>
              <a:t>– Boliden - Sweden</a:t>
            </a:r>
          </a:p>
        </p:txBody>
      </p:sp>
      <p:sp>
        <p:nvSpPr>
          <p:cNvPr id="9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 αποτέλεσμα:</a:t>
            </a:r>
            <a:r>
              <a:rPr lang="sv-SE" dirty="0" smtClean="0"/>
              <a:t> </a:t>
            </a:r>
            <a:r>
              <a:rPr lang="el-GR" dirty="0" smtClean="0"/>
              <a:t>Αριστοποίηση χρήσης </a:t>
            </a:r>
            <a:r>
              <a:rPr lang="el-GR" dirty="0" err="1" smtClean="0"/>
              <a:t>γής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12465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64"/>
          <p:cNvPicPr/>
          <p:nvPr/>
        </p:nvPicPr>
        <p:blipFill>
          <a:blip r:embed="rId2" cstate="print"/>
          <a:stretch/>
        </p:blipFill>
        <p:spPr>
          <a:xfrm>
            <a:off x="1079046" y="1522258"/>
            <a:ext cx="9864720" cy="45370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9F16658-EEFB-4D89-B4F3-A80184CE0525}"/>
              </a:ext>
            </a:extLst>
          </p:cNvPr>
          <p:cNvSpPr txBox="1">
            <a:spLocks/>
          </p:cNvSpPr>
          <p:nvPr/>
        </p:nvSpPr>
        <p:spPr>
          <a:xfrm>
            <a:off x="1312351" y="173153"/>
            <a:ext cx="7998210" cy="116380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l-GR" sz="3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Γιατί το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MinLand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Μεγάλος ανταγωνισμός για χρήση </a:t>
            </a: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γής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Rubrik 1"/>
          <p:cNvSpPr>
            <a:spLocks noGrp="1"/>
          </p:cNvSpPr>
          <p:nvPr>
            <p:ph type="title"/>
          </p:nvPr>
        </p:nvSpPr>
        <p:spPr>
          <a:xfrm>
            <a:off x="1163664" y="3871468"/>
            <a:ext cx="6937118" cy="2039475"/>
          </a:xfrm>
          <a:noFill/>
        </p:spPr>
        <p:txBody>
          <a:bodyPr/>
          <a:lstStyle/>
          <a:p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Σύνδεση των Μεταλλευτικών Πολιτικών με την Πολιτική χρήσης </a:t>
            </a:r>
            <a:r>
              <a:rPr lang="el-G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γής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Διασφάλιση πρόσβασης σε </a:t>
            </a:r>
            <a:r>
              <a:rPr lang="el-G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γή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για Έρευνα και Εξόρυξη εντός της Ε.Ε.</a:t>
            </a:r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000" dirty="0">
                <a:solidFill>
                  <a:schemeClr val="tx1">
                    <a:lumMod val="75000"/>
                  </a:schemeClr>
                </a:solidFill>
              </a:rPr>
            </a:b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000" dirty="0">
                <a:solidFill>
                  <a:schemeClr val="tx1">
                    <a:lumMod val="75000"/>
                  </a:schemeClr>
                </a:solidFill>
              </a:rPr>
            </a:b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CustomShape 3"/>
          <p:cNvSpPr/>
          <p:nvPr/>
        </p:nvSpPr>
        <p:spPr>
          <a:xfrm>
            <a:off x="8003822" y="4071910"/>
            <a:ext cx="2939944" cy="1749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  <a:ea typeface="DejaVu Sans"/>
              </a:rPr>
              <a:t>Εξόρυξη</a:t>
            </a:r>
            <a:endParaRPr lang="sv-SE" sz="1800" b="0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  <a:ea typeface="DejaVu Sans"/>
              </a:rPr>
              <a:t>Ορυχείο </a:t>
            </a:r>
            <a:r>
              <a:rPr lang="el-GR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Σκουριώτισσας</a:t>
            </a:r>
            <a:endParaRPr lang="sv-SE" sz="1800" b="0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</a:rPr>
              <a:t>Κύπρος</a:t>
            </a:r>
            <a:endParaRPr lang="sv-S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2700</a:t>
            </a:r>
            <a:r>
              <a:rPr lang="el-GR" sz="1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πΧ</a:t>
            </a:r>
            <a:r>
              <a:rPr lang="sv-SE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l-GR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και ακόμα ενεργό </a:t>
            </a:r>
            <a:endParaRPr lang="sv-S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  <a:ea typeface="DejaVu Sans"/>
              </a:rPr>
              <a:t>Μίξη δευτερογενής και πρωτογενούς εξαγωγής </a:t>
            </a:r>
            <a:r>
              <a:rPr lang="sv-SE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sv-SE" sz="1800" b="0" strike="noStrike" spc="-1" dirty="0">
              <a:latin typeface="Arial"/>
            </a:endParaRPr>
          </a:p>
        </p:txBody>
      </p:sp>
      <p:pic>
        <p:nvPicPr>
          <p:cNvPr id="8" name="Bildobjekt 7" descr="IMGP0949_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703" y="928914"/>
            <a:ext cx="3830701" cy="25496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8505371" y="1640114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Έρευνα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266889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164"/>
          <p:cNvPicPr/>
          <p:nvPr/>
        </p:nvPicPr>
        <p:blipFill>
          <a:blip r:embed="rId2" cstate="print"/>
          <a:stretch/>
        </p:blipFill>
        <p:spPr>
          <a:xfrm>
            <a:off x="1079046" y="1522258"/>
            <a:ext cx="9864720" cy="453708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59F16658-EEFB-4D89-B4F3-A80184CE0525}"/>
              </a:ext>
            </a:extLst>
          </p:cNvPr>
          <p:cNvSpPr txBox="1">
            <a:spLocks/>
          </p:cNvSpPr>
          <p:nvPr/>
        </p:nvSpPr>
        <p:spPr>
          <a:xfrm>
            <a:off x="1312351" y="173153"/>
            <a:ext cx="7998210" cy="1163809"/>
          </a:xfrm>
          <a:prstGeom prst="rect">
            <a:avLst/>
          </a:prstGeom>
          <a:noFill/>
          <a:ln w="12700">
            <a:noFill/>
          </a:ln>
          <a:effectLst/>
        </p:spPr>
        <p:txBody>
          <a:bodyPr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l-GR" sz="3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Γιατί το</a:t>
            </a:r>
            <a:r>
              <a:rPr lang="en-US" sz="3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 </a:t>
            </a:r>
            <a:r>
              <a:rPr lang="en-US" sz="3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MinLand</a:t>
            </a:r>
            <a:r>
              <a:rPr lang="en-US" sz="3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?</a:t>
            </a:r>
          </a:p>
          <a:p>
            <a:pPr algn="ctr">
              <a:defRPr/>
            </a:pP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Μεγάλος ανταγωνισμός για Χρήση </a:t>
            </a:r>
            <a:r>
              <a:rPr lang="el-GR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Γής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8" name="Bildobjekt 7" descr="IMGP0949_v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8703" y="928914"/>
            <a:ext cx="3830701" cy="254965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ruta 8"/>
          <p:cNvSpPr txBox="1"/>
          <p:nvPr/>
        </p:nvSpPr>
        <p:spPr>
          <a:xfrm>
            <a:off x="8505371" y="1640114"/>
            <a:ext cx="87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Έρευνα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10" name="Rektangel med rundade hörn 9"/>
          <p:cNvSpPr>
            <a:spLocks noChangeAspect="1"/>
          </p:cNvSpPr>
          <p:nvPr/>
        </p:nvSpPr>
        <p:spPr>
          <a:xfrm>
            <a:off x="188910" y="1931047"/>
            <a:ext cx="10899558" cy="4437480"/>
          </a:xfrm>
          <a:prstGeom prst="roundRect">
            <a:avLst/>
          </a:prstGeom>
          <a:solidFill>
            <a:schemeClr val="bg1">
              <a:alpha val="52000"/>
            </a:scheme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Χωρικά δεδομένα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αποθέματα μεταλλευμάτων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γεωλογία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φύση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πολεοδομικός σχεδιασμός</a:t>
            </a:r>
            <a:r>
              <a:rPr lang="sv-S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  <a:endParaRPr lang="sv-S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ktangel med rundade hörn 10"/>
          <p:cNvSpPr>
            <a:spLocks noChangeAspect="1"/>
          </p:cNvSpPr>
          <p:nvPr/>
        </p:nvSpPr>
        <p:spPr>
          <a:xfrm>
            <a:off x="449938" y="2133599"/>
            <a:ext cx="3175568" cy="1109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Δημόσιες Αρχές για χρήση </a:t>
            </a:r>
            <a:r>
              <a:rPr lang="el-G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γής</a:t>
            </a:r>
            <a:endParaRPr lang="sv-S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ktangel med rundade hörn 13"/>
          <p:cNvSpPr>
            <a:spLocks noChangeAspect="1"/>
          </p:cNvSpPr>
          <p:nvPr/>
        </p:nvSpPr>
        <p:spPr>
          <a:xfrm>
            <a:off x="7801426" y="2155368"/>
            <a:ext cx="3175568" cy="1109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Πολιτικές αδειοδότησης και νομοθεσίας</a:t>
            </a:r>
            <a:endParaRPr lang="sv-S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ubrik 1"/>
          <p:cNvSpPr txBox="1">
            <a:spLocks/>
          </p:cNvSpPr>
          <p:nvPr/>
        </p:nvSpPr>
        <p:spPr>
          <a:xfrm>
            <a:off x="1248732" y="3770023"/>
            <a:ext cx="6937118" cy="2039475"/>
          </a:xfrm>
          <a:prstGeom prst="rect">
            <a:avLst/>
          </a:prstGeom>
          <a:noFill/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Σύνδεση των Μεταλλευτικών Πολιτικών με την Πολιτική χρήσης </a:t>
            </a:r>
            <a:r>
              <a:rPr lang="el-G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γής</a:t>
            </a:r>
            <a:r>
              <a:rPr lang="en-GB" sz="2000" dirty="0" smtClean="0">
                <a:solidFill>
                  <a:schemeClr val="bg1"/>
                </a:solidFill>
              </a:rPr>
              <a:t/>
            </a:r>
            <a:br>
              <a:rPr lang="en-GB" sz="2000" dirty="0" smtClean="0">
                <a:solidFill>
                  <a:schemeClr val="bg1"/>
                </a:solidFill>
              </a:rPr>
            </a:b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Διασφαλίζοντας την πρόσβαση σε </a:t>
            </a:r>
            <a:r>
              <a:rPr lang="el-G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γή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για Έρευνα και Εξόρυξη εντός της Ε.Ε.</a:t>
            </a:r>
            <a: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</a:b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3" name="Rektangel med rundade hörn 12"/>
          <p:cNvSpPr>
            <a:spLocks noChangeAspect="1"/>
          </p:cNvSpPr>
          <p:nvPr/>
        </p:nvSpPr>
        <p:spPr>
          <a:xfrm>
            <a:off x="500740" y="3461680"/>
            <a:ext cx="3175568" cy="1109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Επηρεαζόμενες ομάδες</a:t>
            </a:r>
            <a:endParaRPr lang="sv-S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ktangel med rundade hörn 15"/>
          <p:cNvSpPr>
            <a:spLocks noChangeAspect="1"/>
          </p:cNvSpPr>
          <p:nvPr/>
        </p:nvSpPr>
        <p:spPr>
          <a:xfrm>
            <a:off x="478968" y="4804236"/>
            <a:ext cx="3175568" cy="1109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Ανταγωνιστικές χρήσεις </a:t>
            </a:r>
            <a:r>
              <a:rPr lang="el-GR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γής</a:t>
            </a:r>
            <a:endParaRPr lang="sv-SE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ktangel med rundade hörn 11"/>
          <p:cNvSpPr>
            <a:spLocks noChangeAspect="1"/>
          </p:cNvSpPr>
          <p:nvPr/>
        </p:nvSpPr>
        <p:spPr>
          <a:xfrm>
            <a:off x="4129311" y="2881089"/>
            <a:ext cx="3175568" cy="1109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Βιομηχανίες</a:t>
            </a:r>
            <a:endParaRPr lang="sv-S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ustomShape 3"/>
          <p:cNvSpPr/>
          <p:nvPr/>
        </p:nvSpPr>
        <p:spPr>
          <a:xfrm>
            <a:off x="8003822" y="4071910"/>
            <a:ext cx="2939944" cy="17498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  <a:ea typeface="DejaVu Sans"/>
              </a:rPr>
              <a:t>Εξόρυξη</a:t>
            </a:r>
            <a:endParaRPr lang="sv-SE" sz="1800" b="0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  <a:ea typeface="DejaVu Sans"/>
              </a:rPr>
              <a:t>Ορυχείο </a:t>
            </a:r>
            <a:r>
              <a:rPr lang="el-GR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Σκουριώτισσα</a:t>
            </a:r>
            <a:endParaRPr lang="sv-SE" sz="1800" b="0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</a:rPr>
              <a:t>Κύπρος</a:t>
            </a:r>
            <a:endParaRPr lang="sv-S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sv-SE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2700</a:t>
            </a:r>
            <a:r>
              <a:rPr lang="el-GR" sz="1800" b="0" strike="noStrike" spc="-1" dirty="0" err="1" smtClean="0">
                <a:solidFill>
                  <a:srgbClr val="FFFFFF"/>
                </a:solidFill>
                <a:latin typeface="Arial"/>
                <a:ea typeface="DejaVu Sans"/>
              </a:rPr>
              <a:t>πΧ</a:t>
            </a:r>
            <a:r>
              <a:rPr lang="sv-SE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lang="el-GR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και ακόμα ενεργό </a:t>
            </a:r>
            <a:endParaRPr lang="sv-SE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pc="-1" dirty="0" smtClean="0">
                <a:solidFill>
                  <a:srgbClr val="FFFFFF"/>
                </a:solidFill>
                <a:latin typeface="Arial"/>
                <a:ea typeface="DejaVu Sans"/>
              </a:rPr>
              <a:t>Μίξη δευτερογενής και πρωτογενούς εξαγωγής </a:t>
            </a:r>
            <a:r>
              <a:rPr lang="sv-SE" sz="1800" b="0" strike="noStrike" spc="-1" dirty="0" smtClean="0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sv-SE" sz="1800" b="0" strike="noStrike" spc="-1" dirty="0">
              <a:latin typeface="Arial"/>
            </a:endParaRPr>
          </a:p>
        </p:txBody>
      </p:sp>
      <p:sp>
        <p:nvSpPr>
          <p:cNvPr id="15" name="Rektangel med rundade hörn 14"/>
          <p:cNvSpPr>
            <a:spLocks noChangeAspect="1"/>
          </p:cNvSpPr>
          <p:nvPr/>
        </p:nvSpPr>
        <p:spPr>
          <a:xfrm>
            <a:off x="7823194" y="3918871"/>
            <a:ext cx="3175568" cy="110937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Έγκριση/ Απόρριψη </a:t>
            </a:r>
            <a:r>
              <a:rPr lang="sv-S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Εξόρυξης</a:t>
            </a:r>
            <a:r>
              <a:rPr lang="sv-SE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sv-S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56743"/>
      </p:ext>
    </p:extLst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1" grpId="0" build="p" animBg="1"/>
      <p:bldP spid="14" grpId="0" build="p" animBg="1"/>
      <p:bldP spid="13" grpId="0" build="p" animBg="1"/>
      <p:bldP spid="16" grpId="0" build="p" animBg="1"/>
      <p:bldP spid="12" grpId="0" build="p" animBg="1"/>
      <p:bldP spid="1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312" y="3508198"/>
            <a:ext cx="2714244" cy="202082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2187186" y="74574"/>
            <a:ext cx="10004814" cy="1325563"/>
          </a:xfrm>
        </p:spPr>
        <p:txBody>
          <a:bodyPr/>
          <a:lstStyle/>
          <a:p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Δεδομένα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v-SE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νομοθεσία</a:t>
            </a:r>
            <a:r>
              <a:rPr lang="sv-SE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πολιτικές και πραγματικές περιπτώσεις μελέτης χρήσης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γής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από 11 </a:t>
            </a:r>
            <a:r>
              <a:rPr lang="el-GR" dirty="0" err="1" smtClean="0">
                <a:latin typeface="Times New Roman" pitchFamily="18" charset="0"/>
                <a:cs typeface="Times New Roman" pitchFamily="18" charset="0"/>
              </a:rPr>
              <a:t>Ευρωπαικές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Μεταλλευτικές χώρες </a:t>
            </a:r>
            <a:endParaRPr lang="sv-SE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3409" y="1543731"/>
            <a:ext cx="3257550" cy="24105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ruta 15"/>
          <p:cNvSpPr txBox="1"/>
          <p:nvPr/>
        </p:nvSpPr>
        <p:spPr>
          <a:xfrm>
            <a:off x="6037943" y="1683657"/>
            <a:ext cx="76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Ιταλία</a:t>
            </a:r>
            <a:endParaRPr lang="sv-SE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294" y="1939662"/>
            <a:ext cx="3258922" cy="18022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3984" y="3308126"/>
            <a:ext cx="2016252" cy="287075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ruta 18"/>
          <p:cNvSpPr txBox="1"/>
          <p:nvPr/>
        </p:nvSpPr>
        <p:spPr>
          <a:xfrm>
            <a:off x="653143" y="3309257"/>
            <a:ext cx="111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Νορβηγία</a:t>
            </a:r>
            <a:endParaRPr lang="sv-S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69746" y="3859225"/>
            <a:ext cx="2808183" cy="258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5855" y="3504069"/>
            <a:ext cx="3654552" cy="255231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ruta 19"/>
          <p:cNvSpPr txBox="1"/>
          <p:nvPr/>
        </p:nvSpPr>
        <p:spPr>
          <a:xfrm>
            <a:off x="6621236" y="398145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Σουηδία</a:t>
            </a:r>
            <a:endParaRPr lang="sv-SE" dirty="0"/>
          </a:p>
        </p:txBody>
      </p:sp>
      <p:sp>
        <p:nvSpPr>
          <p:cNvPr id="21" name="textruta 20"/>
          <p:cNvSpPr txBox="1"/>
          <p:nvPr/>
        </p:nvSpPr>
        <p:spPr>
          <a:xfrm>
            <a:off x="4105274" y="4133850"/>
            <a:ext cx="103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Ιρλανδία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578561" y="1591808"/>
            <a:ext cx="2207038" cy="2941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ruta 13"/>
          <p:cNvSpPr txBox="1"/>
          <p:nvPr/>
        </p:nvSpPr>
        <p:spPr>
          <a:xfrm>
            <a:off x="9771742" y="1658713"/>
            <a:ext cx="190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Πορτογαλία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3742700493"/>
      </p:ext>
    </p:extLst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WP3</a:t>
            </a:r>
            <a:r>
              <a:rPr lang="el-GR" dirty="0" smtClean="0"/>
              <a:t>: Μελέτη περιπτώσεων </a:t>
            </a:r>
            <a:r>
              <a:rPr lang="el-GR" dirty="0" err="1" smtClean="0"/>
              <a:t>χωροτακτικού</a:t>
            </a:r>
            <a:r>
              <a:rPr lang="el-GR" dirty="0" smtClean="0"/>
              <a:t> σχεδιασμού σε εξερεύνηση και εκμετάλλευση </a:t>
            </a:r>
            <a:endParaRPr lang="sv-SE" dirty="0"/>
          </a:p>
        </p:txBody>
      </p:sp>
      <p:sp>
        <p:nvSpPr>
          <p:cNvPr id="4" name="TextBox 3"/>
          <p:cNvSpPr txBox="1"/>
          <p:nvPr/>
        </p:nvSpPr>
        <p:spPr>
          <a:xfrm>
            <a:off x="6720046" y="1684610"/>
            <a:ext cx="4108862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T3.1 </a:t>
            </a:r>
            <a:r>
              <a:rPr lang="el-GR" dirty="0" smtClean="0"/>
              <a:t>Θεσμικό πλαίσιο των περιπτώσεων μελέτης 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6724062" y="2584715"/>
            <a:ext cx="41088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T3.2 </a:t>
            </a:r>
            <a:r>
              <a:rPr lang="el-GR" dirty="0" smtClean="0"/>
              <a:t>Διεξαγωγή περιπτώσεων μελέτης</a:t>
            </a:r>
            <a:endParaRPr lang="sv-SE" dirty="0"/>
          </a:p>
        </p:txBody>
      </p:sp>
      <p:sp>
        <p:nvSpPr>
          <p:cNvPr id="10" name="TextBox 9"/>
          <p:cNvSpPr txBox="1"/>
          <p:nvPr/>
        </p:nvSpPr>
        <p:spPr>
          <a:xfrm>
            <a:off x="6724062" y="3234322"/>
            <a:ext cx="410886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T3.3 </a:t>
            </a:r>
            <a:r>
              <a:rPr lang="el-GR" dirty="0" smtClean="0"/>
              <a:t>Αξιολόγηση περιπτώσεων μελέτης</a:t>
            </a:r>
            <a:endParaRPr lang="sv-SE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6593433" y="2566599"/>
            <a:ext cx="4441372" cy="1002866"/>
          </a:xfrm>
          <a:prstGeom prst="roundRect">
            <a:avLst/>
          </a:prstGeom>
          <a:noFill/>
          <a:ln w="28575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949" y="1575453"/>
            <a:ext cx="5512022" cy="4135184"/>
          </a:xfrm>
          <a:prstGeom prst="rect">
            <a:avLst/>
          </a:prstGeom>
        </p:spPr>
      </p:pic>
      <p:sp>
        <p:nvSpPr>
          <p:cNvPr id="12" name="Rectangle: Rounded Corners 11"/>
          <p:cNvSpPr/>
          <p:nvPr/>
        </p:nvSpPr>
        <p:spPr>
          <a:xfrm>
            <a:off x="6023534" y="4040781"/>
            <a:ext cx="5296395" cy="1350552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Το συγκεκριμένο πακέτο εργασιών έχει συγκεντρώσει τα απαιτούμενα δεδομένα από τις επιλεγμένες μελέτες περίπτωσης και στην επόμενη φάση θα περάσει στην σύνθεση. </a:t>
            </a: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1537855" y="5391333"/>
            <a:ext cx="221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Ορυχείο χαλκού </a:t>
            </a:r>
            <a:r>
              <a:rPr lang="sv-SE" dirty="0" smtClean="0"/>
              <a:t>Aitik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22065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911FC54B-90B4-449B-BFE9-A80CE8021B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789EE8F-4DF8-496D-AE6B-48226529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121" y="499272"/>
            <a:ext cx="8736843" cy="1325563"/>
          </a:xfrm>
        </p:spPr>
        <p:txBody>
          <a:bodyPr/>
          <a:lstStyle/>
          <a:p>
            <a:r>
              <a:rPr lang="el-GR" dirty="0" smtClean="0"/>
              <a:t>Ορυκτά και Χρήση γης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2BD9DC5-148D-40A6-A21B-1E505E9F9A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38" y="2324108"/>
            <a:ext cx="4617172" cy="3226460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Συστήματα </a:t>
            </a:r>
            <a:r>
              <a:rPr lang="el-GR" dirty="0">
                <a:solidFill>
                  <a:schemeClr val="bg1"/>
                </a:solidFill>
              </a:rPr>
              <a:t>που </a:t>
            </a:r>
            <a:r>
              <a:rPr lang="el-GR" dirty="0" smtClean="0">
                <a:solidFill>
                  <a:schemeClr val="bg1"/>
                </a:solidFill>
              </a:rPr>
              <a:t>συμπεριλαμβάνουν μερικώς </a:t>
            </a:r>
            <a:r>
              <a:rPr lang="el-GR" dirty="0">
                <a:solidFill>
                  <a:schemeClr val="bg1"/>
                </a:solidFill>
              </a:rPr>
              <a:t>νομολογίες </a:t>
            </a:r>
            <a:r>
              <a:rPr lang="el-GR" dirty="0" smtClean="0">
                <a:solidFill>
                  <a:schemeClr val="bg1"/>
                </a:solidFill>
              </a:rPr>
              <a:t>(</a:t>
            </a:r>
            <a:r>
              <a:rPr lang="en-GB" dirty="0" smtClean="0">
                <a:solidFill>
                  <a:schemeClr val="bg1"/>
                </a:solidFill>
              </a:rPr>
              <a:t>case law)</a:t>
            </a:r>
            <a:r>
              <a:rPr lang="el-GR" dirty="0" smtClean="0">
                <a:solidFill>
                  <a:schemeClr val="bg1"/>
                </a:solidFill>
              </a:rPr>
              <a:t>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Βορειοδυτική Ευρώπη- η χρήση γης για ορυκτά πολλές φορές συμπεριλαμβάνεται στην </a:t>
            </a:r>
            <a:r>
              <a:rPr lang="el-GR" dirty="0" err="1" smtClean="0">
                <a:solidFill>
                  <a:schemeClr val="bg1"/>
                </a:solidFill>
              </a:rPr>
              <a:t>αδειοδότηση</a:t>
            </a: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l-GR" dirty="0" smtClean="0">
                <a:solidFill>
                  <a:schemeClr val="bg1"/>
                </a:solidFill>
              </a:rPr>
              <a:t>Συστήματα όπου κυριαρχεί το αστικό δίκαιο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Κεντρική Ευρώπη- </a:t>
            </a:r>
            <a:r>
              <a:rPr lang="sv-SE" dirty="0" smtClean="0">
                <a:solidFill>
                  <a:schemeClr val="bg1"/>
                </a:solidFill>
              </a:rPr>
              <a:t>Continental </a:t>
            </a:r>
            <a:r>
              <a:rPr lang="sv-SE" dirty="0">
                <a:solidFill>
                  <a:schemeClr val="bg1"/>
                </a:solidFill>
              </a:rPr>
              <a:t>Europé – </a:t>
            </a:r>
            <a:r>
              <a:rPr lang="el-GR" dirty="0" smtClean="0">
                <a:solidFill>
                  <a:schemeClr val="bg1"/>
                </a:solidFill>
              </a:rPr>
              <a:t>προκαθορισμός χρήσης </a:t>
            </a:r>
            <a:r>
              <a:rPr lang="el-GR" dirty="0" err="1" smtClean="0">
                <a:solidFill>
                  <a:schemeClr val="bg1"/>
                </a:solidFill>
              </a:rPr>
              <a:t>γής</a:t>
            </a: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7AC658A-E212-469F-BA9D-142ACAC65DE9}"/>
              </a:ext>
            </a:extLst>
          </p:cNvPr>
          <p:cNvSpPr/>
          <p:nvPr/>
        </p:nvSpPr>
        <p:spPr>
          <a:xfrm>
            <a:off x="5034259" y="1396782"/>
            <a:ext cx="3554149" cy="44436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b="1" dirty="0" smtClean="0">
                <a:solidFill>
                  <a:schemeClr val="tx1"/>
                </a:solidFill>
              </a:rPr>
              <a:t>Σουηδία</a:t>
            </a:r>
            <a:r>
              <a:rPr lang="sv-SE" b="1" dirty="0" smtClean="0">
                <a:solidFill>
                  <a:schemeClr val="tx1"/>
                </a:solidFill>
              </a:rPr>
              <a:t> </a:t>
            </a:r>
            <a:endParaRPr lang="sv-SE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 Δημοτικός </a:t>
            </a:r>
            <a:r>
              <a:rPr lang="el-GR" dirty="0" err="1" smtClean="0">
                <a:solidFill>
                  <a:schemeClr val="tx1"/>
                </a:solidFill>
              </a:rPr>
              <a:t>σχέδιασμος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χρησης</a:t>
            </a:r>
            <a:r>
              <a:rPr lang="el-GR" dirty="0" smtClean="0">
                <a:solidFill>
                  <a:schemeClr val="tx1"/>
                </a:solidFill>
              </a:rPr>
              <a:t> γης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Ειδικες</a:t>
            </a:r>
            <a:r>
              <a:rPr lang="el-GR" dirty="0" smtClean="0">
                <a:solidFill>
                  <a:schemeClr val="tx1"/>
                </a:solidFill>
              </a:rPr>
              <a:t> </a:t>
            </a:r>
            <a:r>
              <a:rPr lang="el-GR" dirty="0" err="1" smtClean="0">
                <a:solidFill>
                  <a:schemeClr val="tx1"/>
                </a:solidFill>
              </a:rPr>
              <a:t>χρησης</a:t>
            </a:r>
            <a:r>
              <a:rPr lang="el-GR" dirty="0" smtClean="0">
                <a:solidFill>
                  <a:schemeClr val="tx1"/>
                </a:solidFill>
              </a:rPr>
              <a:t> γης όπως ορυκτά, περιοχές ιδιαίτερου φυσικού κάλους ή περιβαλλοντικής αξίας  αποφασίζονται από κυβερνητικό όργανο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Νορβηγία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Σχεδιασμός σε Επίπεδο Δήμων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Χρήση γης για ορυκτά- Πολλαπλά επίπεδα</a:t>
            </a:r>
            <a:endParaRPr lang="sv-SE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CFA4097-12A1-4578-90DC-34D7C0716E60}"/>
              </a:ext>
            </a:extLst>
          </p:cNvPr>
          <p:cNvSpPr/>
          <p:nvPr/>
        </p:nvSpPr>
        <p:spPr>
          <a:xfrm>
            <a:off x="8271163" y="2104572"/>
            <a:ext cx="3616037" cy="3811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 smtClean="0">
                <a:solidFill>
                  <a:schemeClr val="tx1"/>
                </a:solidFill>
              </a:rPr>
              <a:t>Πορτογαλία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endParaRPr lang="sv-S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Χρήση γης ΟΠΥ περιλαμβάνεται στο </a:t>
            </a:r>
            <a:r>
              <a:rPr lang="el-GR" dirty="0" err="1" smtClean="0">
                <a:solidFill>
                  <a:schemeClr val="tx1"/>
                </a:solidFill>
              </a:rPr>
              <a:t>χωροτακτικό</a:t>
            </a:r>
            <a:r>
              <a:rPr lang="el-GR" dirty="0" smtClean="0">
                <a:solidFill>
                  <a:schemeClr val="tx1"/>
                </a:solidFill>
              </a:rPr>
              <a:t> σχεδιασμό</a:t>
            </a:r>
          </a:p>
          <a:p>
            <a:endParaRPr lang="el-GR" dirty="0" smtClean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Αυστρία</a:t>
            </a:r>
            <a:endParaRPr lang="sv-S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err="1" smtClean="0">
                <a:solidFill>
                  <a:schemeClr val="tx1"/>
                </a:solidFill>
              </a:rPr>
              <a:t>Χωροτακτικός</a:t>
            </a:r>
            <a:r>
              <a:rPr lang="el-GR" dirty="0" smtClean="0">
                <a:solidFill>
                  <a:schemeClr val="tx1"/>
                </a:solidFill>
              </a:rPr>
              <a:t> σχεδιασμός- ομόσπονδες πολιτείες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Ισπανία</a:t>
            </a:r>
            <a:endParaRPr lang="sv-SE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>
                <a:solidFill>
                  <a:schemeClr val="tx1"/>
                </a:solidFill>
              </a:rPr>
              <a:t>Περιφέρειες</a:t>
            </a:r>
            <a:r>
              <a:rPr lang="sv-SE" dirty="0" smtClean="0">
                <a:solidFill>
                  <a:schemeClr val="tx1"/>
                </a:solidFill>
              </a:rPr>
              <a:t>– </a:t>
            </a:r>
            <a:r>
              <a:rPr lang="el-GR" dirty="0" err="1">
                <a:solidFill>
                  <a:schemeClr val="tx1"/>
                </a:solidFill>
              </a:rPr>
              <a:t>χ</a:t>
            </a:r>
            <a:r>
              <a:rPr lang="el-GR" dirty="0" err="1" smtClean="0">
                <a:solidFill>
                  <a:schemeClr val="tx1"/>
                </a:solidFill>
              </a:rPr>
              <a:t>ωροτακτικός</a:t>
            </a:r>
            <a:r>
              <a:rPr lang="el-GR" dirty="0" smtClean="0">
                <a:solidFill>
                  <a:schemeClr val="tx1"/>
                </a:solidFill>
              </a:rPr>
              <a:t> σχεδιασμός</a:t>
            </a: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18A84A6E-22CB-49B1-8044-0ECE29572E44}"/>
              </a:ext>
            </a:extLst>
          </p:cNvPr>
          <p:cNvCxnSpPr>
            <a:cxnSpLocks/>
          </p:cNvCxnSpPr>
          <p:nvPr/>
        </p:nvCxnSpPr>
        <p:spPr>
          <a:xfrm flipV="1">
            <a:off x="4818814" y="3305346"/>
            <a:ext cx="430891" cy="54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3E2554B1-F113-477E-8F8E-2ACFC7F6294B}"/>
              </a:ext>
            </a:extLst>
          </p:cNvPr>
          <p:cNvCxnSpPr/>
          <p:nvPr/>
        </p:nvCxnSpPr>
        <p:spPr>
          <a:xfrm>
            <a:off x="4717473" y="4840593"/>
            <a:ext cx="3858490" cy="40421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373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 descr="Riksintressen_BV14.jpg">
            <a:extLst>
              <a:ext uri="{FF2B5EF4-FFF2-40B4-BE49-F238E27FC236}">
                <a16:creationId xmlns:a16="http://schemas.microsoft.com/office/drawing/2014/main" xmlns="" id="{EB7C1B5B-4812-46D3-A5F7-EDABA499D4C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20303" t="10101" r="23273" b="8001"/>
          <a:stretch>
            <a:fillRect/>
          </a:stretch>
        </p:blipFill>
        <p:spPr>
          <a:xfrm>
            <a:off x="8545759" y="6"/>
            <a:ext cx="2816110" cy="578034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xmlns="" id="{3DA48480-0811-49EB-9B81-978C36404337}"/>
              </a:ext>
            </a:extLst>
          </p:cNvPr>
          <p:cNvSpPr txBox="1">
            <a:spLocks/>
          </p:cNvSpPr>
          <p:nvPr/>
        </p:nvSpPr>
        <p:spPr>
          <a:xfrm>
            <a:off x="359909" y="2743200"/>
            <a:ext cx="5846763" cy="2647950"/>
          </a:xfrm>
          <a:prstGeom prst="rect">
            <a:avLst/>
          </a:prstGeom>
          <a:solidFill>
            <a:srgbClr val="0070C0"/>
          </a:solidFill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l-GR" smtClean="0">
                <a:solidFill>
                  <a:schemeClr val="bg1"/>
                </a:solidFill>
              </a:rPr>
              <a:t>Γεωλογικό Ινστιτούτο Σουηδίας (</a:t>
            </a:r>
            <a:r>
              <a:rPr lang="sv-SE" smtClean="0">
                <a:solidFill>
                  <a:schemeClr val="bg1"/>
                </a:solidFill>
              </a:rPr>
              <a:t>SGU</a:t>
            </a:r>
            <a:r>
              <a:rPr lang="el-GR" smtClean="0">
                <a:solidFill>
                  <a:schemeClr val="bg1"/>
                </a:solidFill>
              </a:rPr>
              <a:t>) : αρμόδια αρχή για  τον καθορισμό περιοχής εθνικ</a:t>
            </a:r>
            <a:r>
              <a:rPr lang="en-GB" smtClean="0">
                <a:solidFill>
                  <a:schemeClr val="bg1"/>
                </a:solidFill>
              </a:rPr>
              <a:t>o</a:t>
            </a:r>
            <a:r>
              <a:rPr lang="el-GR" smtClean="0">
                <a:solidFill>
                  <a:schemeClr val="bg1"/>
                </a:solidFill>
              </a:rPr>
              <a:t>υ ενδιαφέροντος για  ΟΠΥ </a:t>
            </a:r>
          </a:p>
          <a:p>
            <a:r>
              <a:rPr lang="el-GR" smtClean="0">
                <a:solidFill>
                  <a:schemeClr val="bg1"/>
                </a:solidFill>
              </a:rPr>
              <a:t>Μέταλλα </a:t>
            </a:r>
            <a:r>
              <a:rPr lang="sv-SE" smtClean="0">
                <a:solidFill>
                  <a:schemeClr val="bg1"/>
                </a:solidFill>
              </a:rPr>
              <a:t>Metals</a:t>
            </a:r>
          </a:p>
          <a:p>
            <a:r>
              <a:rPr lang="el-GR" smtClean="0">
                <a:solidFill>
                  <a:schemeClr val="bg1"/>
                </a:solidFill>
              </a:rPr>
              <a:t>Βιομηχανικά Ορυκτά</a:t>
            </a:r>
            <a:endParaRPr lang="sv-SE" smtClean="0">
              <a:solidFill>
                <a:schemeClr val="bg1"/>
              </a:solidFill>
            </a:endParaRPr>
          </a:p>
          <a:p>
            <a:r>
              <a:rPr lang="el-GR" smtClean="0">
                <a:solidFill>
                  <a:schemeClr val="bg1"/>
                </a:solidFill>
              </a:rPr>
              <a:t>Κατασκευαστικά ορυκτά </a:t>
            </a:r>
            <a:endParaRPr lang="sv-SE" smtClean="0">
              <a:solidFill>
                <a:schemeClr val="bg1"/>
              </a:solidFill>
            </a:endParaRPr>
          </a:p>
          <a:p>
            <a:r>
              <a:rPr lang="sv-SE" smtClean="0">
                <a:solidFill>
                  <a:schemeClr val="bg1"/>
                </a:solidFill>
              </a:rPr>
              <a:t>Dimensional stones</a:t>
            </a: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28D5433-3A1B-4D28-B0ED-A97BEC27AF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68454DF1-FA51-4C5E-A895-DE8FE8346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225" y="189447"/>
            <a:ext cx="8736843" cy="1325563"/>
          </a:xfrm>
        </p:spPr>
        <p:txBody>
          <a:bodyPr/>
          <a:lstStyle/>
          <a:p>
            <a:r>
              <a:rPr lang="el-GR" dirty="0" smtClean="0"/>
              <a:t>Ορυκτά και χωροταξικά συστή</a:t>
            </a:r>
            <a:r>
              <a:rPr lang="el-GR" dirty="0" smtClean="0"/>
              <a:t>ματα-Σουηδία</a:t>
            </a:r>
            <a:endParaRPr lang="sv-SE" dirty="0"/>
          </a:p>
        </p:txBody>
      </p:sp>
      <p:pic>
        <p:nvPicPr>
          <p:cNvPr id="1026" name="73EE4A82-59A5-4FE1-AC7D-99F363F06C08" descr="image1.jpeg">
            <a:extLst>
              <a:ext uri="{FF2B5EF4-FFF2-40B4-BE49-F238E27FC236}">
                <a16:creationId xmlns:a16="http://schemas.microsoft.com/office/drawing/2014/main" xmlns="" id="{63399EDD-3F82-493B-9290-5545F9C49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41329" y="758498"/>
            <a:ext cx="39147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603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D0276E0-2972-40F2-9CCC-FBEF50FCA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FA13D78-4004-4A32-ABB1-3E27DE32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</a:t>
            </a:r>
            <a:r>
              <a:rPr lang="el-GR" dirty="0" smtClean="0"/>
              <a:t>ρευνα</a:t>
            </a:r>
            <a:r>
              <a:rPr lang="sv-SE" dirty="0" smtClean="0"/>
              <a:t> </a:t>
            </a:r>
            <a:r>
              <a:rPr lang="sv-SE" dirty="0"/>
              <a:t>– </a:t>
            </a:r>
            <a:r>
              <a:rPr lang="el-GR" dirty="0" smtClean="0"/>
              <a:t>Χρήση Γης</a:t>
            </a:r>
            <a:r>
              <a:rPr lang="sv-SE" dirty="0" smtClean="0"/>
              <a:t> </a:t>
            </a:r>
            <a:r>
              <a:rPr lang="sv-SE" dirty="0"/>
              <a:t>– </a:t>
            </a:r>
            <a:r>
              <a:rPr lang="el-GR" dirty="0" smtClean="0"/>
              <a:t>Πολιτική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FE918D-3273-4D8B-8CFC-167AD3A1E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8104" y="2042840"/>
            <a:ext cx="5421131" cy="2660985"/>
          </a:xfrm>
          <a:solidFill>
            <a:srgbClr val="0070C0"/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l-GR" sz="2400" b="1" dirty="0" smtClean="0">
                <a:solidFill>
                  <a:schemeClr val="bg1"/>
                </a:solidFill>
              </a:rPr>
              <a:t>Έρευνα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>
                <a:solidFill>
                  <a:schemeClr val="bg1"/>
                </a:solidFill>
              </a:rPr>
              <a:t>– </a:t>
            </a:r>
            <a:r>
              <a:rPr lang="el-GR" dirty="0" smtClean="0">
                <a:solidFill>
                  <a:schemeClr val="bg1"/>
                </a:solidFill>
              </a:rPr>
              <a:t>Πολιτική</a:t>
            </a:r>
            <a:r>
              <a:rPr lang="sv-SE" dirty="0" smtClean="0">
                <a:solidFill>
                  <a:schemeClr val="bg1"/>
                </a:solidFill>
              </a:rPr>
              <a:t>- </a:t>
            </a:r>
            <a:r>
              <a:rPr lang="el-GR" dirty="0" smtClean="0">
                <a:solidFill>
                  <a:schemeClr val="bg1"/>
                </a:solidFill>
              </a:rPr>
              <a:t>Νομοθεσία</a:t>
            </a:r>
            <a:endParaRPr lang="sv-SE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l-GR" dirty="0" smtClean="0">
                <a:solidFill>
                  <a:schemeClr val="bg1"/>
                </a:solidFill>
              </a:rPr>
              <a:t>Σουηδία</a:t>
            </a:r>
            <a:r>
              <a:rPr lang="sv-SE" dirty="0" smtClean="0">
                <a:solidFill>
                  <a:schemeClr val="bg1"/>
                </a:solidFill>
              </a:rPr>
              <a:t>, </a:t>
            </a:r>
            <a:r>
              <a:rPr lang="el-GR" dirty="0" smtClean="0">
                <a:solidFill>
                  <a:schemeClr val="bg1"/>
                </a:solidFill>
              </a:rPr>
              <a:t>Ουγγαρία, Φινλανδία, (Νορβηγία) </a:t>
            </a:r>
          </a:p>
          <a:p>
            <a:pPr algn="just"/>
            <a:r>
              <a:rPr lang="el-GR" dirty="0" smtClean="0">
                <a:solidFill>
                  <a:schemeClr val="bg1"/>
                </a:solidFill>
              </a:rPr>
              <a:t>Δεν υπάρχει μεγάλο αντίκτυπο σε άλλες χρήσεις γης</a:t>
            </a:r>
          </a:p>
          <a:p>
            <a:pPr algn="just"/>
            <a:r>
              <a:rPr lang="el-GR" dirty="0" smtClean="0">
                <a:solidFill>
                  <a:schemeClr val="bg1"/>
                </a:solidFill>
              </a:rPr>
              <a:t>Θα μπορούσε να παρέχεται η δυνατότητα να επιτρέπεται η έρευνα με μόνη προϋπόθεση την ικανότητα προσαρμογής και σε άλλες ανάγκες</a:t>
            </a:r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6" name="Bildobjekt 7" descr="IMGP0949_v1.JPG">
            <a:extLst>
              <a:ext uri="{FF2B5EF4-FFF2-40B4-BE49-F238E27FC236}">
                <a16:creationId xmlns:a16="http://schemas.microsoft.com/office/drawing/2014/main" xmlns="" id="{D306D4F9-7988-4765-B0BF-FBFE3866A5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7282" y="1796715"/>
            <a:ext cx="5365034" cy="35669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485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6832E3-AADC-476C-93BC-76ADDC8B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382" y="2612857"/>
            <a:ext cx="4533900" cy="3253740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0D0276E0-2972-40F2-9CCC-FBEF50FCA8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FA13D78-4004-4A32-ABB1-3E27DE321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Παραχώρηση για εξόρυξη</a:t>
            </a:r>
            <a:r>
              <a:rPr lang="sv-SE" dirty="0" smtClean="0"/>
              <a:t> </a:t>
            </a:r>
            <a:r>
              <a:rPr lang="sv-SE" dirty="0"/>
              <a:t>– </a:t>
            </a:r>
            <a:r>
              <a:rPr lang="el-GR" dirty="0" smtClean="0"/>
              <a:t>Χρήση Γης</a:t>
            </a:r>
            <a:r>
              <a:rPr lang="sv-SE" dirty="0" smtClean="0"/>
              <a:t> </a:t>
            </a:r>
            <a:r>
              <a:rPr lang="sv-SE" dirty="0"/>
              <a:t>- </a:t>
            </a:r>
            <a:r>
              <a:rPr lang="el-GR" dirty="0" smtClean="0"/>
              <a:t>Πολιτική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FE918D-3273-4D8B-8CFC-167AD3A1ED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3589" y="1796715"/>
            <a:ext cx="5421131" cy="1632285"/>
          </a:xfrm>
          <a:solidFill>
            <a:srgbClr val="0070C0"/>
          </a:solidFill>
        </p:spPr>
        <p:txBody>
          <a:bodyPr anchor="ctr"/>
          <a:lstStyle/>
          <a:p>
            <a:pPr marL="0" indent="0" algn="just">
              <a:buNone/>
            </a:pPr>
            <a:r>
              <a:rPr lang="el-GR" sz="2000" dirty="0" smtClean="0">
                <a:solidFill>
                  <a:schemeClr val="bg1"/>
                </a:solidFill>
              </a:rPr>
              <a:t>Περίπτωση Σουηδίας</a:t>
            </a:r>
            <a:r>
              <a:rPr lang="sv-SE" sz="2000" dirty="0" smtClean="0">
                <a:solidFill>
                  <a:schemeClr val="bg1"/>
                </a:solidFill>
              </a:rPr>
              <a:t>– </a:t>
            </a:r>
            <a:r>
              <a:rPr lang="el-GR" sz="2000" dirty="0" smtClean="0">
                <a:solidFill>
                  <a:schemeClr val="bg1"/>
                </a:solidFill>
              </a:rPr>
              <a:t>δίνεται μετά από συνυπολογισμό με άλλες χρήσεις </a:t>
            </a:r>
            <a:r>
              <a:rPr lang="el-GR" sz="2000" dirty="0" err="1" smtClean="0">
                <a:solidFill>
                  <a:schemeClr val="bg1"/>
                </a:solidFill>
              </a:rPr>
              <a:t>γής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el-GR" sz="2000" dirty="0" smtClean="0">
                <a:solidFill>
                  <a:schemeClr val="bg1"/>
                </a:solidFill>
              </a:rPr>
              <a:t>Είναι </a:t>
            </a:r>
            <a:r>
              <a:rPr lang="el-GR" sz="2000" dirty="0" err="1" smtClean="0">
                <a:solidFill>
                  <a:schemeClr val="bg1"/>
                </a:solidFill>
              </a:rPr>
              <a:t>απαράιτητη</a:t>
            </a:r>
            <a:r>
              <a:rPr lang="el-GR" sz="2000" dirty="0" smtClean="0">
                <a:solidFill>
                  <a:schemeClr val="bg1"/>
                </a:solidFill>
              </a:rPr>
              <a:t> και η εκτίμηση</a:t>
            </a:r>
            <a:r>
              <a:rPr lang="en-US" sz="2000" dirty="0" smtClean="0">
                <a:solidFill>
                  <a:schemeClr val="bg1"/>
                </a:solidFill>
              </a:rPr>
              <a:t>- </a:t>
            </a:r>
            <a:r>
              <a:rPr lang="el-GR" sz="2000" dirty="0" smtClean="0">
                <a:solidFill>
                  <a:schemeClr val="bg1"/>
                </a:solidFill>
              </a:rPr>
              <a:t>προς το παρόν κώδικας  </a:t>
            </a:r>
            <a:r>
              <a:rPr lang="sv-SE" sz="2000" dirty="0" smtClean="0">
                <a:solidFill>
                  <a:schemeClr val="bg1"/>
                </a:solidFill>
              </a:rPr>
              <a:t>PERC.</a:t>
            </a:r>
            <a:endParaRPr lang="sv-SE" sz="2000" dirty="0">
              <a:solidFill>
                <a:schemeClr val="bg1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xmlns="" id="{7C833684-6FB0-4CA0-ABE2-821AAFFDA974}"/>
              </a:ext>
            </a:extLst>
          </p:cNvPr>
          <p:cNvSpPr txBox="1">
            <a:spLocks/>
          </p:cNvSpPr>
          <p:nvPr/>
        </p:nvSpPr>
        <p:spPr>
          <a:xfrm>
            <a:off x="6096000" y="1796715"/>
            <a:ext cx="5421131" cy="1632285"/>
          </a:xfrm>
          <a:prstGeom prst="rect">
            <a:avLst/>
          </a:prstGeom>
          <a:solidFill>
            <a:srgbClr val="0070C0"/>
          </a:solidFill>
        </p:spPr>
        <p:txBody>
          <a:bodyPr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l-GR" sz="2000" b="1" dirty="0" smtClean="0">
                <a:solidFill>
                  <a:schemeClr val="bg1"/>
                </a:solidFill>
              </a:rPr>
              <a:t>Υπεύθυνη αρχή</a:t>
            </a:r>
            <a:r>
              <a:rPr lang="sv-SE" sz="2000" dirty="0" smtClean="0">
                <a:solidFill>
                  <a:schemeClr val="bg1"/>
                </a:solidFill>
              </a:rPr>
              <a:t>– </a:t>
            </a:r>
            <a:r>
              <a:rPr lang="el-GR" sz="2000" dirty="0" smtClean="0">
                <a:solidFill>
                  <a:schemeClr val="bg1"/>
                </a:solidFill>
              </a:rPr>
              <a:t>Επιθεώρηση ορυχείων- </a:t>
            </a:r>
            <a:r>
              <a:rPr lang="el-GR" sz="2000" dirty="0" err="1" smtClean="0">
                <a:solidFill>
                  <a:schemeClr val="bg1"/>
                </a:solidFill>
              </a:rPr>
              <a:t>παρολαυτά</a:t>
            </a:r>
            <a:r>
              <a:rPr lang="el-GR" sz="2000" dirty="0" smtClean="0">
                <a:solidFill>
                  <a:schemeClr val="bg1"/>
                </a:solidFill>
              </a:rPr>
              <a:t> τα περιβαλλοντικά θέματα και κάποια άλλα θέματα χρήσης </a:t>
            </a:r>
            <a:r>
              <a:rPr lang="el-GR" sz="2000" dirty="0" err="1" smtClean="0">
                <a:solidFill>
                  <a:schemeClr val="bg1"/>
                </a:solidFill>
              </a:rPr>
              <a:t>γής</a:t>
            </a:r>
            <a:r>
              <a:rPr lang="el-GR" sz="2000" dirty="0" smtClean="0">
                <a:solidFill>
                  <a:schemeClr val="bg1"/>
                </a:solidFill>
              </a:rPr>
              <a:t> αξιολογούνται σε επίπεδο Επαρχίας/ περιφέρειας</a:t>
            </a:r>
            <a:r>
              <a:rPr lang="sv-SE" sz="2000" dirty="0" smtClean="0">
                <a:solidFill>
                  <a:schemeClr val="bg1"/>
                </a:solidFill>
              </a:rPr>
              <a:t>. 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9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elena--.potx" id="{F6D3B388-0B3F-4C03-86CE-E135F0AD1045}" vid="{FFA0BC62-AD79-4D18-8D60-B8C99D4C89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Jelena all files</Template>
  <TotalTime>45540</TotalTime>
  <Words>593</Words>
  <Application>Microsoft Office PowerPoint</Application>
  <PresentationFormat>Προσαρμογή</PresentationFormat>
  <Paragraphs>101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Custom Design</vt:lpstr>
      <vt:lpstr>Διαφάνεια 1</vt:lpstr>
      <vt:lpstr>Σύνδεση των Μεταλλευτικών Πολιτικών με την Πολιτική χρήσης γής  Διασφάλιση πρόσβασης σε γή για Έρευνα και Εξόρυξη εντός της Ε.Ε.   </vt:lpstr>
      <vt:lpstr>Διαφάνεια 3</vt:lpstr>
      <vt:lpstr>Δεδομένα – νομοθεσία, πολιτικές και πραγματικές περιπτώσεις μελέτης χρήσης γής από 11 Ευρωπαικές Μεταλλευτικές χώρες </vt:lpstr>
      <vt:lpstr>WP3: Μελέτη περιπτώσεων χωροτακτικού σχεδιασμού σε εξερεύνηση και εκμετάλλευση </vt:lpstr>
      <vt:lpstr>Ορυκτά και Χρήση γης</vt:lpstr>
      <vt:lpstr>Ορυκτά και χωροταξικά συστήματα-Σουηδία</vt:lpstr>
      <vt:lpstr>Έρευνα – Χρήση Γης – Πολιτική</vt:lpstr>
      <vt:lpstr>Παραχώρηση για εξόρυξη – Χρήση Γης - Πολιτική</vt:lpstr>
      <vt:lpstr>Περιβαλλοντική άδεια – χρήση γης  - πολιτική</vt:lpstr>
      <vt:lpstr>Αποτέλεσμα του MinLand  Οδηγίες για Εξόρυξη και Χρήση Γής</vt:lpstr>
      <vt:lpstr>Τελικό αποτέλεσμα: Αριστοποίηση χρήσης γής</vt:lpstr>
      <vt:lpstr>Τελικό αποτέλεσμα: Αριστοποίηση χρήσης γής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Krishnan Subramani Ramakrishnan</dc:creator>
  <cp:lastModifiedBy> </cp:lastModifiedBy>
  <cp:revision>128</cp:revision>
  <dcterms:created xsi:type="dcterms:W3CDTF">2018-01-03T11:11:10Z</dcterms:created>
  <dcterms:modified xsi:type="dcterms:W3CDTF">2018-11-09T07:01:24Z</dcterms:modified>
</cp:coreProperties>
</file>