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56" r:id="rId2"/>
    <p:sldId id="262" r:id="rId3"/>
    <p:sldId id="282" r:id="rId4"/>
    <p:sldId id="261" r:id="rId5"/>
    <p:sldId id="283" r:id="rId6"/>
    <p:sldId id="263" r:id="rId7"/>
    <p:sldId id="289" r:id="rId8"/>
    <p:sldId id="258" r:id="rId9"/>
    <p:sldId id="290" r:id="rId10"/>
    <p:sldId id="278" r:id="rId11"/>
    <p:sldId id="284" r:id="rId12"/>
    <p:sldId id="279" r:id="rId13"/>
    <p:sldId id="277" r:id="rId14"/>
    <p:sldId id="260" r:id="rId15"/>
    <p:sldId id="285" r:id="rId16"/>
    <p:sldId id="259" r:id="rId17"/>
    <p:sldId id="286" r:id="rId18"/>
    <p:sldId id="270" r:id="rId19"/>
    <p:sldId id="275" r:id="rId20"/>
    <p:sldId id="288" r:id="rId21"/>
    <p:sldId id="276" r:id="rId22"/>
    <p:sldId id="291" r:id="rId23"/>
    <p:sldId id="280" r:id="rId24"/>
    <p:sldId id="281" r:id="rId25"/>
    <p:sldId id="287"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97" d="100"/>
          <a:sy n="97" d="100"/>
        </p:scale>
        <p:origin x="-114"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1902C-9607-4C74-BDF6-DC6160FC3491}" type="datetimeFigureOut">
              <a:rPr lang="el-GR" smtClean="0"/>
              <a:pPr/>
              <a:t>18/6/2014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2EEE9-F13C-4E42-80B8-CA43A13DE1C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332EEE9-F13C-4E42-80B8-CA43A13DE1C9}"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332EEE9-F13C-4E42-80B8-CA43A13DE1C9}" type="slidenum">
              <a:rPr lang="el-GR" smtClean="0"/>
              <a:pPr/>
              <a:t>10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6332EEE9-F13C-4E42-80B8-CA43A13DE1C9}" type="slidenum">
              <a:rPr lang="el-GR" smtClean="0"/>
              <a:pPr/>
              <a:t>14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627879A-9FF5-4236-8B58-A01ED1E0E9D1}" type="datetimeFigureOut">
              <a:rPr lang="el-GR" smtClean="0"/>
              <a:pPr/>
              <a:t>18/6/2014</a:t>
            </a:fld>
            <a:endParaRPr lang="el-G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53F7842-B9C2-4D39-B396-E129511277D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627879A-9FF5-4236-8B58-A01ED1E0E9D1}" type="datetimeFigureOut">
              <a:rPr lang="el-GR" smtClean="0"/>
              <a:pPr/>
              <a:t>18/6/2014</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453F7842-B9C2-4D39-B396-E129511277D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627879A-9FF5-4236-8B58-A01ED1E0E9D1}" type="datetimeFigureOut">
              <a:rPr lang="el-GR" smtClean="0"/>
              <a:pPr/>
              <a:t>18/6/2014</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453F7842-B9C2-4D39-B396-E129511277D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627879A-9FF5-4236-8B58-A01ED1E0E9D1}" type="datetimeFigureOut">
              <a:rPr lang="el-GR" smtClean="0"/>
              <a:pPr/>
              <a:t>18/6/2014</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453F7842-B9C2-4D39-B396-E129511277D5}" type="slidenum">
              <a:rPr lang="el-GR" smtClean="0"/>
              <a:pPr/>
              <a:t>‹#›</a:t>
            </a:fld>
            <a:endParaRPr lang="el-G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627879A-9FF5-4236-8B58-A01ED1E0E9D1}" type="datetimeFigureOut">
              <a:rPr lang="el-GR" smtClean="0"/>
              <a:pPr/>
              <a:t>18/6/2014</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453F7842-B9C2-4D39-B396-E129511277D5}" type="slidenum">
              <a:rPr lang="el-GR" smtClean="0"/>
              <a:pPr/>
              <a:t>‹#›</a:t>
            </a:fld>
            <a:endParaRPr lang="el-G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627879A-9FF5-4236-8B58-A01ED1E0E9D1}" type="datetimeFigureOut">
              <a:rPr lang="el-GR" smtClean="0"/>
              <a:pPr/>
              <a:t>18/6/2014</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453F7842-B9C2-4D39-B396-E129511277D5}" type="slidenum">
              <a:rPr lang="el-GR" smtClean="0"/>
              <a:pPr/>
              <a:t>‹#›</a:t>
            </a:fld>
            <a:endParaRPr lang="el-G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627879A-9FF5-4236-8B58-A01ED1E0E9D1}" type="datetimeFigureOut">
              <a:rPr lang="el-GR" smtClean="0"/>
              <a:pPr/>
              <a:t>18/6/2014</a:t>
            </a:fld>
            <a:endParaRPr lang="el-GR"/>
          </a:p>
        </p:txBody>
      </p:sp>
      <p:sp>
        <p:nvSpPr>
          <p:cNvPr id="8" name="Footer Placeholder 7"/>
          <p:cNvSpPr>
            <a:spLocks noGrp="1"/>
          </p:cNvSpPr>
          <p:nvPr>
            <p:ph type="ftr" sz="quarter" idx="11"/>
          </p:nvPr>
        </p:nvSpPr>
        <p:spPr/>
        <p:txBody>
          <a:bodyPr/>
          <a:lstStyle>
            <a:extLst/>
          </a:lstStyle>
          <a:p>
            <a:endParaRPr lang="el-GR"/>
          </a:p>
        </p:txBody>
      </p:sp>
      <p:sp>
        <p:nvSpPr>
          <p:cNvPr id="9" name="Slide Number Placeholder 8"/>
          <p:cNvSpPr>
            <a:spLocks noGrp="1"/>
          </p:cNvSpPr>
          <p:nvPr>
            <p:ph type="sldNum" sz="quarter" idx="12"/>
          </p:nvPr>
        </p:nvSpPr>
        <p:spPr/>
        <p:txBody>
          <a:bodyPr/>
          <a:lstStyle>
            <a:extLst/>
          </a:lstStyle>
          <a:p>
            <a:fld id="{453F7842-B9C2-4D39-B396-E129511277D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627879A-9FF5-4236-8B58-A01ED1E0E9D1}" type="datetimeFigureOut">
              <a:rPr lang="el-GR" smtClean="0"/>
              <a:pPr/>
              <a:t>18/6/2014</a:t>
            </a:fld>
            <a:endParaRPr lang="el-GR"/>
          </a:p>
        </p:txBody>
      </p:sp>
      <p:sp>
        <p:nvSpPr>
          <p:cNvPr id="4" name="Footer Placeholder 3"/>
          <p:cNvSpPr>
            <a:spLocks noGrp="1"/>
          </p:cNvSpPr>
          <p:nvPr>
            <p:ph type="ftr" sz="quarter" idx="11"/>
          </p:nvPr>
        </p:nvSpPr>
        <p:spPr/>
        <p:txBody>
          <a:bodyPr/>
          <a:lstStyle>
            <a:extLst/>
          </a:lstStyle>
          <a:p>
            <a:endParaRPr lang="el-GR"/>
          </a:p>
        </p:txBody>
      </p:sp>
      <p:sp>
        <p:nvSpPr>
          <p:cNvPr id="5" name="Slide Number Placeholder 4"/>
          <p:cNvSpPr>
            <a:spLocks noGrp="1"/>
          </p:cNvSpPr>
          <p:nvPr>
            <p:ph type="sldNum" sz="quarter" idx="12"/>
          </p:nvPr>
        </p:nvSpPr>
        <p:spPr/>
        <p:txBody>
          <a:bodyPr/>
          <a:lstStyle>
            <a:extLst/>
          </a:lstStyle>
          <a:p>
            <a:fld id="{453F7842-B9C2-4D39-B396-E129511277D5}" type="slidenum">
              <a:rPr lang="el-GR" smtClean="0"/>
              <a:pPr/>
              <a:t>‹#›</a:t>
            </a:fld>
            <a:endParaRPr lang="el-G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627879A-9FF5-4236-8B58-A01ED1E0E9D1}" type="datetimeFigureOut">
              <a:rPr lang="el-GR" smtClean="0"/>
              <a:pPr/>
              <a:t>18/6/2014</a:t>
            </a:fld>
            <a:endParaRPr lang="el-GR"/>
          </a:p>
        </p:txBody>
      </p:sp>
      <p:sp>
        <p:nvSpPr>
          <p:cNvPr id="3" name="Footer Placeholder 2"/>
          <p:cNvSpPr>
            <a:spLocks noGrp="1"/>
          </p:cNvSpPr>
          <p:nvPr>
            <p:ph type="ftr" sz="quarter" idx="11"/>
          </p:nvPr>
        </p:nvSpPr>
        <p:spPr/>
        <p:txBody>
          <a:bodyPr/>
          <a:lstStyle>
            <a:extLst/>
          </a:lstStyle>
          <a:p>
            <a:endParaRPr lang="el-GR"/>
          </a:p>
        </p:txBody>
      </p:sp>
      <p:sp>
        <p:nvSpPr>
          <p:cNvPr id="4" name="Slide Number Placeholder 3"/>
          <p:cNvSpPr>
            <a:spLocks noGrp="1"/>
          </p:cNvSpPr>
          <p:nvPr>
            <p:ph type="sldNum" sz="quarter" idx="12"/>
          </p:nvPr>
        </p:nvSpPr>
        <p:spPr/>
        <p:txBody>
          <a:bodyPr/>
          <a:lstStyle>
            <a:extLst/>
          </a:lstStyle>
          <a:p>
            <a:fld id="{453F7842-B9C2-4D39-B396-E129511277D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627879A-9FF5-4236-8B58-A01ED1E0E9D1}" type="datetimeFigureOut">
              <a:rPr lang="el-GR" smtClean="0"/>
              <a:pPr/>
              <a:t>18/6/2014</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453F7842-B9C2-4D39-B396-E129511277D5}"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627879A-9FF5-4236-8B58-A01ED1E0E9D1}" type="datetimeFigureOut">
              <a:rPr lang="el-GR" smtClean="0"/>
              <a:pPr/>
              <a:t>18/6/2014</a:t>
            </a:fld>
            <a:endParaRPr lang="el-G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53F7842-B9C2-4D39-B396-E129511277D5}" type="slidenum">
              <a:rPr lang="el-GR" smtClean="0"/>
              <a:pPr/>
              <a:t>‹#›</a:t>
            </a:fld>
            <a:endParaRPr lang="el-G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627879A-9FF5-4236-8B58-A01ED1E0E9D1}" type="datetimeFigureOut">
              <a:rPr lang="el-GR" smtClean="0"/>
              <a:pPr/>
              <a:t>18/6/2014</a:t>
            </a:fld>
            <a:endParaRPr lang="el-G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53F7842-B9C2-4D39-B396-E129511277D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628800"/>
            <a:ext cx="7772400" cy="1892423"/>
          </a:xfrm>
        </p:spPr>
        <p:txBody>
          <a:bodyPr>
            <a:normAutofit fontScale="90000"/>
          </a:bodyPr>
          <a:lstStyle/>
          <a:p>
            <a:pPr algn="ctr"/>
            <a:r>
              <a:rPr lang="en-US" sz="3100" dirty="0" smtClean="0">
                <a:latin typeface="Calibri" pitchFamily="34" charset="0"/>
              </a:rPr>
              <a:t>Raw Materials University Day</a:t>
            </a:r>
            <a:br>
              <a:rPr lang="en-US" sz="3100" dirty="0" smtClean="0">
                <a:latin typeface="Calibri" pitchFamily="34" charset="0"/>
              </a:rPr>
            </a:br>
            <a:r>
              <a:rPr lang="en-US" sz="3100" dirty="0" smtClean="0">
                <a:latin typeface="Calibri" pitchFamily="34" charset="0"/>
              </a:rPr>
              <a:t>Future Needs and Opportunities</a:t>
            </a:r>
            <a:r>
              <a:rPr lang="en-US" sz="3600" dirty="0" smtClean="0">
                <a:latin typeface="Calibri" pitchFamily="34" charset="0"/>
              </a:rPr>
              <a:t/>
            </a:r>
            <a:br>
              <a:rPr lang="en-US" sz="3600" dirty="0" smtClean="0">
                <a:latin typeface="Calibri" pitchFamily="34" charset="0"/>
              </a:rPr>
            </a:br>
            <a:r>
              <a:rPr lang="en-US" sz="2200" dirty="0" smtClean="0">
                <a:latin typeface="Calibri" pitchFamily="34" charset="0"/>
              </a:rPr>
              <a:t>19 June 2014, Athens, Greece</a:t>
            </a:r>
            <a:r>
              <a:rPr lang="en-US" sz="2700" dirty="0" smtClean="0">
                <a:latin typeface="Calibri" pitchFamily="34" charset="0"/>
              </a:rPr>
              <a:t/>
            </a:r>
            <a:br>
              <a:rPr lang="en-US" sz="2700" dirty="0" smtClean="0">
                <a:latin typeface="Calibri" pitchFamily="34" charset="0"/>
              </a:rPr>
            </a:br>
            <a:r>
              <a:rPr lang="en-US" sz="3600" dirty="0" smtClean="0">
                <a:latin typeface="Calibri" pitchFamily="34" charset="0"/>
              </a:rPr>
              <a:t/>
            </a:r>
            <a:br>
              <a:rPr lang="en-US" sz="3600" dirty="0" smtClean="0">
                <a:latin typeface="Calibri" pitchFamily="34" charset="0"/>
              </a:rPr>
            </a:br>
            <a:r>
              <a:rPr lang="en-US" sz="4900" dirty="0" smtClean="0">
                <a:latin typeface="Calibri" pitchFamily="34" charset="0"/>
              </a:rPr>
              <a:t>MAGNESITE</a:t>
            </a:r>
            <a:endParaRPr lang="el-GR" sz="4900" dirty="0">
              <a:latin typeface="Calibri" pitchFamily="34" charset="0"/>
            </a:endParaRPr>
          </a:p>
        </p:txBody>
      </p:sp>
      <p:sp>
        <p:nvSpPr>
          <p:cNvPr id="3" name="Subtitle 2"/>
          <p:cNvSpPr>
            <a:spLocks noGrp="1"/>
          </p:cNvSpPr>
          <p:nvPr>
            <p:ph type="subTitle" idx="1"/>
          </p:nvPr>
        </p:nvSpPr>
        <p:spPr>
          <a:xfrm>
            <a:off x="683568" y="3573016"/>
            <a:ext cx="7772400" cy="1199704"/>
          </a:xfrm>
        </p:spPr>
        <p:txBody>
          <a:bodyPr>
            <a:normAutofit fontScale="40000" lnSpcReduction="20000"/>
          </a:bodyPr>
          <a:lstStyle/>
          <a:p>
            <a:endParaRPr lang="el-GR" dirty="0" smtClean="0"/>
          </a:p>
          <a:p>
            <a:endParaRPr lang="el-GR" dirty="0" smtClean="0"/>
          </a:p>
          <a:p>
            <a:r>
              <a:rPr lang="en-US" sz="4200" dirty="0" smtClean="0">
                <a:latin typeface="Calibri" pitchFamily="34" charset="0"/>
              </a:rPr>
              <a:t>GRECIAN MAGNESITE S.A</a:t>
            </a:r>
          </a:p>
          <a:p>
            <a:r>
              <a:rPr lang="en-US" sz="3400" dirty="0" smtClean="0">
                <a:latin typeface="Calibri" pitchFamily="34" charset="0"/>
              </a:rPr>
              <a:t>ELENI ISKOU</a:t>
            </a:r>
          </a:p>
          <a:p>
            <a:r>
              <a:rPr lang="en-US" sz="3400" dirty="0" smtClean="0">
                <a:latin typeface="Calibri" pitchFamily="34" charset="0"/>
              </a:rPr>
              <a:t>SALES SPECIALIST</a:t>
            </a:r>
          </a:p>
        </p:txBody>
      </p:sp>
      <p:graphicFrame>
        <p:nvGraphicFramePr>
          <p:cNvPr id="1026" name="Object 8"/>
          <p:cNvGraphicFramePr>
            <a:graphicFrameLocks noChangeAspect="1"/>
          </p:cNvGraphicFramePr>
          <p:nvPr/>
        </p:nvGraphicFramePr>
        <p:xfrm>
          <a:off x="539553" y="260648"/>
          <a:ext cx="1800199" cy="576064"/>
        </p:xfrm>
        <a:graphic>
          <a:graphicData uri="http://schemas.openxmlformats.org/presentationml/2006/ole">
            <p:oleObj spid="_x0000_s1026" name="Photo Editor Photo" r:id="rId3" imgW="4952381" imgH="1561905"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lvl="0"/>
            <a:r>
              <a:rPr lang="en-US" sz="3100" dirty="0" smtClean="0">
                <a:latin typeface="Calibri" pitchFamily="34" charset="0"/>
              </a:rPr>
              <a:t>Mature Market</a:t>
            </a:r>
          </a:p>
          <a:p>
            <a:pPr lvl="0"/>
            <a:endParaRPr lang="en-US" sz="3100" dirty="0" smtClean="0">
              <a:latin typeface="Calibri" pitchFamily="34" charset="0"/>
            </a:endParaRPr>
          </a:p>
          <a:p>
            <a:pPr lvl="0"/>
            <a:r>
              <a:rPr lang="en-US" sz="3100" dirty="0" smtClean="0">
                <a:latin typeface="Calibri" pitchFamily="34" charset="0"/>
              </a:rPr>
              <a:t>Global overcapacity in the production of </a:t>
            </a:r>
            <a:r>
              <a:rPr lang="en-US" sz="3100" dirty="0" err="1" smtClean="0">
                <a:latin typeface="Calibri" pitchFamily="34" charset="0"/>
              </a:rPr>
              <a:t>MgO</a:t>
            </a:r>
            <a:endParaRPr lang="en-US" sz="3100" dirty="0" smtClean="0">
              <a:latin typeface="Calibri" pitchFamily="34" charset="0"/>
            </a:endParaRPr>
          </a:p>
          <a:p>
            <a:pPr lvl="0"/>
            <a:endParaRPr lang="en-US" sz="3100" dirty="0" smtClean="0">
              <a:latin typeface="Calibri" pitchFamily="34" charset="0"/>
            </a:endParaRPr>
          </a:p>
          <a:p>
            <a:pPr lvl="0"/>
            <a:r>
              <a:rPr lang="en-US" sz="3100" dirty="0" smtClean="0">
                <a:latin typeface="Calibri" pitchFamily="34" charset="0"/>
              </a:rPr>
              <a:t>Major player is China especially for the commodity grades (animal feed and </a:t>
            </a:r>
            <a:r>
              <a:rPr lang="en-US" sz="3100" dirty="0" err="1" smtClean="0">
                <a:latin typeface="Calibri" pitchFamily="34" charset="0"/>
              </a:rPr>
              <a:t>refractories</a:t>
            </a:r>
            <a:r>
              <a:rPr lang="en-US" sz="3100" dirty="0" smtClean="0">
                <a:latin typeface="Calibri" pitchFamily="34" charset="0"/>
              </a:rPr>
              <a:t>) with 70% of global resources</a:t>
            </a:r>
          </a:p>
          <a:p>
            <a:pPr lvl="0"/>
            <a:endParaRPr lang="en-US" sz="3100" dirty="0" smtClean="0">
              <a:latin typeface="Calibri" pitchFamily="34" charset="0"/>
            </a:endParaRPr>
          </a:p>
          <a:p>
            <a:pPr lvl="0"/>
            <a:r>
              <a:rPr lang="en-US" sz="3100" dirty="0" smtClean="0">
                <a:latin typeface="Calibri" pitchFamily="34" charset="0"/>
              </a:rPr>
              <a:t>Main competition from producers outside the European Union and different legislative framework (environmental legislation, energy cost, taxes)</a:t>
            </a:r>
          </a:p>
          <a:p>
            <a:pPr lvl="0"/>
            <a:endParaRPr lang="en-US" sz="3100" dirty="0" smtClean="0">
              <a:latin typeface="Calibri" pitchFamily="34" charset="0"/>
            </a:endParaRPr>
          </a:p>
          <a:p>
            <a:pPr lvl="0"/>
            <a:r>
              <a:rPr lang="en-US" sz="3100" dirty="0" smtClean="0">
                <a:latin typeface="Calibri" pitchFamily="34" charset="0"/>
              </a:rPr>
              <a:t>Booming on access to market information communication and logistics that brings down distances</a:t>
            </a:r>
          </a:p>
          <a:p>
            <a:pPr lvl="0"/>
            <a:endParaRPr lang="en-US" sz="3100" dirty="0" smtClean="0">
              <a:latin typeface="Calibri" pitchFamily="34" charset="0"/>
            </a:endParaRPr>
          </a:p>
          <a:p>
            <a:pPr lvl="0"/>
            <a:r>
              <a:rPr lang="en-US" sz="3100" dirty="0" smtClean="0">
                <a:latin typeface="Calibri" pitchFamily="34" charset="0"/>
              </a:rPr>
              <a:t>Magnesite is classified as critical raw material in the Critical Raw Materials List – Revision 2014</a:t>
            </a:r>
          </a:p>
          <a:p>
            <a:pPr lvl="0"/>
            <a:endParaRPr lang="en-US" sz="3100" dirty="0" smtClean="0">
              <a:latin typeface="Calibri" pitchFamily="34" charset="0"/>
            </a:endParaRPr>
          </a:p>
          <a:p>
            <a:pPr lvl="0"/>
            <a:endParaRPr lang="en-US" sz="3100" dirty="0" smtClean="0">
              <a:latin typeface="Calibri" pitchFamily="34" charset="0"/>
            </a:endParaRPr>
          </a:p>
          <a:p>
            <a:pPr lvl="0"/>
            <a:endParaRPr lang="en-US" sz="3100" dirty="0" smtClean="0">
              <a:latin typeface="Calibri" pitchFamily="34" charset="0"/>
            </a:endParaRPr>
          </a:p>
          <a:p>
            <a:pPr lvl="0"/>
            <a:endParaRPr lang="el-GR" sz="3100" dirty="0" smtClean="0">
              <a:latin typeface="Calibri" pitchFamily="34" charset="0"/>
            </a:endParaRPr>
          </a:p>
          <a:p>
            <a:pPr>
              <a:buNone/>
            </a:pPr>
            <a:endParaRPr lang="el-GR" sz="7400" dirty="0" smtClean="0"/>
          </a:p>
          <a:p>
            <a:endParaRPr lang="el-GR" sz="7400" dirty="0" smtClean="0"/>
          </a:p>
          <a:p>
            <a:endParaRPr lang="el-GR" sz="7400" dirty="0"/>
          </a:p>
        </p:txBody>
      </p:sp>
      <p:sp>
        <p:nvSpPr>
          <p:cNvPr id="3" name="Title 2"/>
          <p:cNvSpPr>
            <a:spLocks noGrp="1"/>
          </p:cNvSpPr>
          <p:nvPr>
            <p:ph type="title"/>
          </p:nvPr>
        </p:nvSpPr>
        <p:spPr/>
        <p:txBody>
          <a:bodyPr>
            <a:normAutofit/>
          </a:bodyPr>
          <a:lstStyle/>
          <a:p>
            <a:r>
              <a:rPr lang="en-US" sz="2800" dirty="0" smtClean="0">
                <a:latin typeface="Calibri" pitchFamily="34" charset="0"/>
              </a:rPr>
              <a:t>International Environment of </a:t>
            </a:r>
            <a:r>
              <a:rPr lang="en-US" sz="2800" dirty="0" err="1" smtClean="0">
                <a:latin typeface="Calibri" pitchFamily="34" charset="0"/>
              </a:rPr>
              <a:t>MgO</a:t>
            </a:r>
            <a:r>
              <a:rPr lang="en-US" sz="2800" dirty="0" smtClean="0">
                <a:latin typeface="Calibri" pitchFamily="34" charset="0"/>
              </a:rPr>
              <a:t> production</a:t>
            </a:r>
            <a:endParaRPr lang="el-GR" sz="2800"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roduction night.jpg"/>
          <p:cNvPicPr>
            <a:picLocks noGrp="1" noChangeAspect="1"/>
          </p:cNvPicPr>
          <p:nvPr>
            <p:ph idx="1"/>
          </p:nvPr>
        </p:nvPicPr>
        <p:blipFill>
          <a:blip r:embed="rId2" cstate="print"/>
          <a:stretch>
            <a:fillRect/>
          </a:stretch>
        </p:blipFill>
        <p:spPr>
          <a:xfrm>
            <a:off x="899592" y="908720"/>
            <a:ext cx="7128792" cy="482453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2800" dirty="0" smtClean="0">
                <a:latin typeface="Calibri" pitchFamily="34" charset="0"/>
              </a:rPr>
              <a:t>The company’s sales strategy is to combine traditional </a:t>
            </a:r>
            <a:r>
              <a:rPr lang="en-US" sz="2800" dirty="0" err="1" smtClean="0">
                <a:latin typeface="Calibri" pitchFamily="34" charset="0"/>
              </a:rPr>
              <a:t>magnesite</a:t>
            </a:r>
            <a:r>
              <a:rPr lang="en-US" sz="2800" dirty="0" smtClean="0">
                <a:latin typeface="Calibri" pitchFamily="34" charset="0"/>
              </a:rPr>
              <a:t> applications and new niche markets for specialized products</a:t>
            </a:r>
          </a:p>
          <a:p>
            <a:endParaRPr lang="el-GR" sz="2800" dirty="0" smtClean="0">
              <a:latin typeface="Calibri" pitchFamily="34" charset="0"/>
            </a:endParaRPr>
          </a:p>
          <a:p>
            <a:r>
              <a:rPr lang="en-US" sz="2800" dirty="0" smtClean="0">
                <a:latin typeface="Calibri" pitchFamily="34" charset="0"/>
              </a:rPr>
              <a:t>To establish long term and close collaborations with customers </a:t>
            </a:r>
          </a:p>
          <a:p>
            <a:endParaRPr lang="en-US" sz="2800" dirty="0" smtClean="0">
              <a:latin typeface="Calibri" pitchFamily="34" charset="0"/>
            </a:endParaRPr>
          </a:p>
          <a:p>
            <a:r>
              <a:rPr lang="en-US" sz="2800" dirty="0" smtClean="0">
                <a:latin typeface="Calibri" pitchFamily="34" charset="0"/>
              </a:rPr>
              <a:t>The company exports to 60 countries in all five  continents.   Exports represent 90% of our sales value</a:t>
            </a:r>
          </a:p>
          <a:p>
            <a:endParaRPr lang="el-GR" sz="2800" dirty="0" smtClean="0">
              <a:latin typeface="Calibri" pitchFamily="34" charset="0"/>
            </a:endParaRPr>
          </a:p>
          <a:p>
            <a:r>
              <a:rPr lang="en-US" sz="2800" dirty="0" smtClean="0">
                <a:latin typeface="Calibri" pitchFamily="34" charset="0"/>
              </a:rPr>
              <a:t>It becomes obvious that, apart from the large number of uses, the company has the advantage of dealing with very many countries whose business conditions don’t always coincide.</a:t>
            </a:r>
          </a:p>
          <a:p>
            <a:pPr>
              <a:buNone/>
            </a:pPr>
            <a:endParaRPr lang="el-GR" sz="2800" dirty="0" smtClean="0"/>
          </a:p>
          <a:p>
            <a:pPr>
              <a:buNone/>
            </a:pPr>
            <a:r>
              <a:rPr lang="en-US" sz="2800" dirty="0" smtClean="0"/>
              <a:t> </a:t>
            </a:r>
            <a:endParaRPr lang="el-GR" sz="2800" dirty="0" smtClean="0"/>
          </a:p>
          <a:p>
            <a:endParaRPr lang="el-GR" dirty="0"/>
          </a:p>
        </p:txBody>
      </p:sp>
      <p:sp>
        <p:nvSpPr>
          <p:cNvPr id="3" name="Title 2"/>
          <p:cNvSpPr>
            <a:spLocks noGrp="1"/>
          </p:cNvSpPr>
          <p:nvPr>
            <p:ph type="title"/>
          </p:nvPr>
        </p:nvSpPr>
        <p:spPr/>
        <p:txBody>
          <a:bodyPr>
            <a:normAutofit/>
          </a:bodyPr>
          <a:lstStyle/>
          <a:p>
            <a:r>
              <a:rPr lang="en-US" sz="2000" dirty="0" smtClean="0"/>
              <a:t>Grecian Magnesite Sales Strategy</a:t>
            </a:r>
            <a:endParaRPr lang="el-GR"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764704"/>
            <a:ext cx="8229600" cy="5026563"/>
          </a:xfrm>
        </p:spPr>
        <p:txBody>
          <a:bodyPr>
            <a:normAutofit lnSpcReduction="10000"/>
          </a:bodyPr>
          <a:lstStyle/>
          <a:p>
            <a:r>
              <a:rPr lang="en-US" sz="2000" dirty="0" smtClean="0">
                <a:latin typeface="Calibri" pitchFamily="34" charset="0"/>
              </a:rPr>
              <a:t>To take advantage of the chemical composition and physical properties of Yerakini deposit and production Know how that differentiate our grades from rival products</a:t>
            </a:r>
          </a:p>
          <a:p>
            <a:endParaRPr lang="el-GR" sz="2000" dirty="0" smtClean="0">
              <a:latin typeface="Calibri" pitchFamily="34" charset="0"/>
            </a:endParaRPr>
          </a:p>
          <a:p>
            <a:pPr lvl="0"/>
            <a:r>
              <a:rPr lang="en-US" sz="2000" dirty="0" smtClean="0">
                <a:latin typeface="Calibri" pitchFamily="34" charset="0"/>
              </a:rPr>
              <a:t>Continuous research &amp; development</a:t>
            </a:r>
          </a:p>
          <a:p>
            <a:pPr lvl="0"/>
            <a:endParaRPr lang="el-GR" sz="2000" dirty="0" smtClean="0">
              <a:latin typeface="Calibri" pitchFamily="34" charset="0"/>
            </a:endParaRPr>
          </a:p>
          <a:p>
            <a:pPr lvl="0"/>
            <a:r>
              <a:rPr lang="en-US" sz="2000" dirty="0" smtClean="0">
                <a:latin typeface="Calibri" pitchFamily="34" charset="0"/>
              </a:rPr>
              <a:t>Custom made products and Application know-how</a:t>
            </a:r>
          </a:p>
          <a:p>
            <a:pPr lvl="0"/>
            <a:endParaRPr lang="el-GR" sz="2000" dirty="0" smtClean="0">
              <a:latin typeface="Calibri" pitchFamily="34" charset="0"/>
            </a:endParaRPr>
          </a:p>
          <a:p>
            <a:pPr lvl="0"/>
            <a:r>
              <a:rPr lang="en-US" sz="2000" dirty="0" smtClean="0">
                <a:latin typeface="Calibri" pitchFamily="34" charset="0"/>
              </a:rPr>
              <a:t>Technical exchanges with customers</a:t>
            </a:r>
          </a:p>
          <a:p>
            <a:pPr lvl="0"/>
            <a:endParaRPr lang="el-GR" sz="2000" dirty="0" smtClean="0">
              <a:latin typeface="Calibri" pitchFamily="34" charset="0"/>
            </a:endParaRPr>
          </a:p>
          <a:p>
            <a:pPr lvl="0"/>
            <a:r>
              <a:rPr lang="en-US" sz="2000" dirty="0" smtClean="0">
                <a:latin typeface="Calibri" pitchFamily="34" charset="0"/>
              </a:rPr>
              <a:t>After sales service</a:t>
            </a:r>
          </a:p>
          <a:p>
            <a:pPr lvl="0"/>
            <a:endParaRPr lang="en-US" sz="2000" dirty="0" smtClean="0">
              <a:latin typeface="Calibri" pitchFamily="34" charset="0"/>
            </a:endParaRPr>
          </a:p>
          <a:p>
            <a:pPr lvl="0"/>
            <a:r>
              <a:rPr lang="en-US" sz="2000" dirty="0" smtClean="0">
                <a:latin typeface="Calibri" pitchFamily="34" charset="0"/>
              </a:rPr>
              <a:t>Name and reputation</a:t>
            </a:r>
          </a:p>
          <a:p>
            <a:pPr lvl="0"/>
            <a:endParaRPr lang="en-US" sz="2000" dirty="0" smtClean="0">
              <a:latin typeface="Calibri" pitchFamily="34" charset="0"/>
            </a:endParaRPr>
          </a:p>
          <a:p>
            <a:pPr lvl="0"/>
            <a:r>
              <a:rPr lang="en-US" sz="2000" dirty="0" smtClean="0">
                <a:latin typeface="Calibri" pitchFamily="34" charset="0"/>
              </a:rPr>
              <a:t>Excellent logistics</a:t>
            </a:r>
          </a:p>
          <a:p>
            <a:pPr lvl="0"/>
            <a:endParaRPr lang="en-US" sz="2000" dirty="0" smtClean="0">
              <a:latin typeface="Calibri" pitchFamily="34" charset="0"/>
            </a:endParaRPr>
          </a:p>
          <a:p>
            <a:endParaRPr lang="en-US" sz="2000" dirty="0" smtClean="0">
              <a:latin typeface="Calibri" pitchFamily="34" charset="0"/>
            </a:endParaRPr>
          </a:p>
          <a:p>
            <a:pPr lvl="0"/>
            <a:endParaRPr lang="en-US" sz="2000" dirty="0" smtClean="0">
              <a:latin typeface="Calibri" pitchFamily="34" charset="0"/>
            </a:endParaRPr>
          </a:p>
          <a:p>
            <a:pPr lvl="0"/>
            <a:endParaRPr lang="en-US" sz="2000" dirty="0" smtClean="0">
              <a:latin typeface="Calibri" pitchFamily="34" charset="0"/>
            </a:endParaRPr>
          </a:p>
          <a:p>
            <a:pPr lvl="0"/>
            <a:endParaRPr lang="en-US" sz="2000" dirty="0" smtClean="0">
              <a:latin typeface="Calibri" pitchFamily="34" charset="0"/>
            </a:endParaRPr>
          </a:p>
          <a:p>
            <a:pPr lvl="0"/>
            <a:endParaRPr lang="en-US" sz="2000" dirty="0" smtClean="0">
              <a:latin typeface="Calibri" pitchFamily="34" charset="0"/>
            </a:endParaRPr>
          </a:p>
          <a:p>
            <a:pPr lvl="0"/>
            <a:endParaRPr lang="el-GR" sz="2000" dirty="0" smtClean="0">
              <a:latin typeface="Calibri" pitchFamily="34" charset="0"/>
            </a:endParaRPr>
          </a:p>
          <a:p>
            <a:endParaRPr lang="el-GR" dirty="0"/>
          </a:p>
        </p:txBody>
      </p:sp>
      <p:sp>
        <p:nvSpPr>
          <p:cNvPr id="3" name="Title 2"/>
          <p:cNvSpPr>
            <a:spLocks noGrp="1"/>
          </p:cNvSpPr>
          <p:nvPr>
            <p:ph type="title"/>
          </p:nvPr>
        </p:nvSpPr>
        <p:spPr>
          <a:xfrm>
            <a:off x="467544" y="188640"/>
            <a:ext cx="8229600" cy="706090"/>
          </a:xfrm>
        </p:spPr>
        <p:txBody>
          <a:bodyPr>
            <a:noAutofit/>
          </a:bodyPr>
          <a:lstStyle/>
          <a:p>
            <a:r>
              <a:rPr lang="en-US" sz="2400" dirty="0" smtClean="0"/>
              <a:t>Grecian Magnesite Sales Tools</a:t>
            </a:r>
            <a:r>
              <a:rPr lang="el-GR" sz="2400" dirty="0" smtClean="0"/>
              <a:t/>
            </a:r>
            <a:br>
              <a:rPr lang="el-GR" sz="2400" dirty="0" smtClean="0"/>
            </a:br>
            <a:endParaRPr lang="el-G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ustic.JPG"/>
          <p:cNvPicPr>
            <a:picLocks noGrp="1" noChangeAspect="1"/>
          </p:cNvPicPr>
          <p:nvPr>
            <p:ph idx="1"/>
          </p:nvPr>
        </p:nvPicPr>
        <p:blipFill>
          <a:blip r:embed="rId3" cstate="print"/>
          <a:stretch>
            <a:fillRect/>
          </a:stretch>
        </p:blipFill>
        <p:spPr>
          <a:xfrm>
            <a:off x="1691680" y="2492896"/>
            <a:ext cx="5688632" cy="3528392"/>
          </a:xfrm>
        </p:spPr>
      </p:pic>
      <p:sp>
        <p:nvSpPr>
          <p:cNvPr id="3" name="Title 2"/>
          <p:cNvSpPr>
            <a:spLocks noGrp="1"/>
          </p:cNvSpPr>
          <p:nvPr>
            <p:ph type="title"/>
          </p:nvPr>
        </p:nvSpPr>
        <p:spPr>
          <a:xfrm>
            <a:off x="467544" y="692696"/>
            <a:ext cx="8229600" cy="1143000"/>
          </a:xfrm>
        </p:spPr>
        <p:txBody>
          <a:bodyPr>
            <a:normAutofit fontScale="90000"/>
          </a:bodyPr>
          <a:lstStyle/>
          <a:p>
            <a:r>
              <a:rPr lang="en-US" sz="2400" dirty="0" smtClean="0">
                <a:latin typeface="Calibri" pitchFamily="34" charset="0"/>
              </a:rPr>
              <a:t>Products &amp; Applications</a:t>
            </a:r>
            <a:br>
              <a:rPr lang="en-US" sz="2400" dirty="0" smtClean="0">
                <a:latin typeface="Calibri" pitchFamily="34" charset="0"/>
              </a:rPr>
            </a:br>
            <a:r>
              <a:rPr lang="en-US" sz="2400" b="0" dirty="0" smtClean="0">
                <a:latin typeface="Calibri" pitchFamily="34" charset="0"/>
              </a:rPr>
              <a:t/>
            </a:r>
            <a:br>
              <a:rPr lang="en-US" sz="2400" b="0" dirty="0" smtClean="0">
                <a:latin typeface="Calibri" pitchFamily="34" charset="0"/>
              </a:rPr>
            </a:br>
            <a:r>
              <a:rPr lang="en-US" sz="2400" b="0" u="sng" dirty="0" smtClean="0">
                <a:latin typeface="Calibri" pitchFamily="34" charset="0"/>
              </a:rPr>
              <a:t>Caustic </a:t>
            </a:r>
            <a:r>
              <a:rPr lang="en-US" sz="2400" b="0" u="sng" dirty="0" err="1" smtClean="0">
                <a:latin typeface="Calibri" pitchFamily="34" charset="0"/>
              </a:rPr>
              <a:t>calcined</a:t>
            </a:r>
            <a:r>
              <a:rPr lang="en-US" sz="2400" b="0" u="sng" dirty="0" smtClean="0">
                <a:latin typeface="Calibri" pitchFamily="34" charset="0"/>
              </a:rPr>
              <a:t> </a:t>
            </a:r>
            <a:r>
              <a:rPr lang="en-US" sz="2400" b="0" u="sng" dirty="0" err="1" smtClean="0">
                <a:latin typeface="Calibri" pitchFamily="34" charset="0"/>
              </a:rPr>
              <a:t>magnesite</a:t>
            </a:r>
            <a:r>
              <a:rPr lang="en-US" sz="2400" b="0" u="sng" dirty="0" smtClean="0">
                <a:latin typeface="Calibri" pitchFamily="34" charset="0"/>
              </a:rPr>
              <a:t> (reactive </a:t>
            </a:r>
            <a:r>
              <a:rPr lang="en-US" sz="2400" b="0" u="sng" dirty="0" err="1" smtClean="0">
                <a:latin typeface="Calibri" pitchFamily="34" charset="0"/>
              </a:rPr>
              <a:t>MgO</a:t>
            </a:r>
            <a:r>
              <a:rPr lang="en-US" sz="2400" b="0" u="sng" dirty="0" smtClean="0">
                <a:latin typeface="Calibri" pitchFamily="34" charset="0"/>
              </a:rPr>
              <a:t>)</a:t>
            </a:r>
            <a:r>
              <a:rPr lang="en-US" sz="2400" b="0" dirty="0" smtClean="0">
                <a:latin typeface="Calibri" pitchFamily="34" charset="0"/>
              </a:rPr>
              <a:t/>
            </a:r>
            <a:br>
              <a:rPr lang="en-US" sz="2400" b="0" dirty="0" smtClean="0">
                <a:latin typeface="Calibri" pitchFamily="34" charset="0"/>
              </a:rPr>
            </a:br>
            <a:r>
              <a:rPr lang="en-US" sz="2400" b="0" dirty="0" smtClean="0">
                <a:latin typeface="Calibri" pitchFamily="34" charset="0"/>
              </a:rPr>
              <a:t>Purity: 80-98% </a:t>
            </a:r>
            <a:r>
              <a:rPr lang="en-US" sz="2400" b="0" dirty="0" err="1" smtClean="0">
                <a:latin typeface="Calibri" pitchFamily="34" charset="0"/>
              </a:rPr>
              <a:t>MgO</a:t>
            </a:r>
            <a:r>
              <a:rPr lang="en-US" sz="2400" b="0" dirty="0" smtClean="0">
                <a:latin typeface="Calibri" pitchFamily="34" charset="0"/>
              </a:rPr>
              <a:t> with SiO2 and </a:t>
            </a:r>
            <a:r>
              <a:rPr lang="en-US" sz="2400" b="0" dirty="0" err="1" smtClean="0">
                <a:latin typeface="Calibri" pitchFamily="34" charset="0"/>
              </a:rPr>
              <a:t>CaO</a:t>
            </a:r>
            <a:r>
              <a:rPr lang="en-US" sz="2400" b="0" dirty="0" smtClean="0">
                <a:latin typeface="Calibri" pitchFamily="34" charset="0"/>
              </a:rPr>
              <a:t> main impurities</a:t>
            </a:r>
            <a:br>
              <a:rPr lang="en-US" sz="2400" b="0" dirty="0" smtClean="0">
                <a:latin typeface="Calibri" pitchFamily="34" charset="0"/>
              </a:rPr>
            </a:br>
            <a:r>
              <a:rPr lang="en-US" sz="2400" b="0" dirty="0" smtClean="0">
                <a:latin typeface="Calibri" pitchFamily="34" charset="0"/>
              </a:rPr>
              <a:t>Low Fe and trace element content</a:t>
            </a:r>
            <a:br>
              <a:rPr lang="en-US" sz="2400" b="0" dirty="0" smtClean="0">
                <a:latin typeface="Calibri" pitchFamily="34" charset="0"/>
              </a:rPr>
            </a:br>
            <a:r>
              <a:rPr lang="en-US" sz="2400" b="0" dirty="0" smtClean="0">
                <a:latin typeface="Calibri" pitchFamily="34" charset="0"/>
              </a:rPr>
              <a:t>Wide range of </a:t>
            </a:r>
            <a:r>
              <a:rPr lang="en-US" sz="2400" b="0" dirty="0" err="1" smtClean="0">
                <a:latin typeface="Calibri" pitchFamily="34" charset="0"/>
              </a:rPr>
              <a:t>reactivities</a:t>
            </a:r>
            <a:r>
              <a:rPr lang="en-US" sz="2400" b="0" dirty="0" smtClean="0">
                <a:latin typeface="Calibri" pitchFamily="34" charset="0"/>
              </a:rPr>
              <a:t> with SSA: 10-100m2/g </a:t>
            </a:r>
            <a:endParaRPr lang="el-GR" sz="2400" b="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normAutofit fontScale="92500" lnSpcReduction="10000"/>
          </a:bodyPr>
          <a:lstStyle/>
          <a:p>
            <a:pPr>
              <a:buNone/>
            </a:pPr>
            <a:r>
              <a:rPr lang="en-US" sz="2800" b="1" dirty="0" smtClean="0">
                <a:latin typeface="Calibri" pitchFamily="34" charset="0"/>
              </a:rPr>
              <a:t>Markets</a:t>
            </a:r>
          </a:p>
          <a:p>
            <a:r>
              <a:rPr lang="en-US" sz="2800" dirty="0" smtClean="0">
                <a:latin typeface="Calibri" pitchFamily="34" charset="0"/>
              </a:rPr>
              <a:t>Animal Feed and Fertilizers</a:t>
            </a:r>
          </a:p>
          <a:p>
            <a:r>
              <a:rPr lang="en-US" sz="2800" dirty="0" smtClean="0">
                <a:latin typeface="Calibri" pitchFamily="34" charset="0"/>
              </a:rPr>
              <a:t>Industrial Floors and Panels, Abrasives, Ceramics</a:t>
            </a:r>
          </a:p>
          <a:p>
            <a:r>
              <a:rPr lang="en-US" sz="2800" dirty="0" smtClean="0">
                <a:latin typeface="Calibri" pitchFamily="34" charset="0"/>
              </a:rPr>
              <a:t>Magnesium compounds</a:t>
            </a:r>
          </a:p>
          <a:p>
            <a:r>
              <a:rPr lang="en-US" sz="2800" dirty="0" smtClean="0">
                <a:latin typeface="Calibri" pitchFamily="34" charset="0"/>
              </a:rPr>
              <a:t>Rubber and plastics</a:t>
            </a:r>
          </a:p>
          <a:p>
            <a:r>
              <a:rPr lang="en-US" sz="2800" dirty="0" smtClean="0">
                <a:latin typeface="Calibri" pitchFamily="34" charset="0"/>
              </a:rPr>
              <a:t>Heating Elements</a:t>
            </a:r>
          </a:p>
          <a:p>
            <a:r>
              <a:rPr lang="en-US" sz="2800" dirty="0" smtClean="0">
                <a:latin typeface="Calibri" pitchFamily="34" charset="0"/>
              </a:rPr>
              <a:t>Fuel additives </a:t>
            </a:r>
          </a:p>
          <a:p>
            <a:r>
              <a:rPr lang="en-US" sz="2800" dirty="0" smtClean="0">
                <a:latin typeface="Calibri" pitchFamily="34" charset="0"/>
              </a:rPr>
              <a:t>Hydrometallurgy of Ni, Co, U</a:t>
            </a:r>
          </a:p>
          <a:p>
            <a:r>
              <a:rPr lang="en-US" sz="2800" dirty="0" err="1" smtClean="0">
                <a:latin typeface="Calibri" pitchFamily="34" charset="0"/>
              </a:rPr>
              <a:t>Spinel</a:t>
            </a:r>
            <a:r>
              <a:rPr lang="en-US" sz="2800" dirty="0" smtClean="0">
                <a:latin typeface="Calibri" pitchFamily="34" charset="0"/>
              </a:rPr>
              <a:t> production</a:t>
            </a:r>
          </a:p>
          <a:p>
            <a:r>
              <a:rPr lang="en-US" sz="2800" dirty="0" smtClean="0">
                <a:latin typeface="Calibri" pitchFamily="34" charset="0"/>
              </a:rPr>
              <a:t>Fused magnesia Production</a:t>
            </a:r>
          </a:p>
          <a:p>
            <a:r>
              <a:rPr lang="en-US" sz="2800" dirty="0" smtClean="0">
                <a:latin typeface="Calibri" pitchFamily="34" charset="0"/>
              </a:rPr>
              <a:t>Environmental applications: Soil decontamination, Municipal and Industrial Waste water treatment, Flue Gas Treatment </a:t>
            </a:r>
            <a:endParaRPr lang="el-GR" sz="1400" dirty="0" smtClean="0">
              <a:latin typeface="Calibri" pitchFamily="34" charset="0"/>
            </a:endParaRPr>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 photo.jpg"/>
          <p:cNvPicPr>
            <a:picLocks noGrp="1" noChangeAspect="1"/>
          </p:cNvPicPr>
          <p:nvPr>
            <p:ph idx="1"/>
          </p:nvPr>
        </p:nvPicPr>
        <p:blipFill>
          <a:blip r:embed="rId2" cstate="print"/>
          <a:stretch>
            <a:fillRect/>
          </a:stretch>
        </p:blipFill>
        <p:spPr>
          <a:xfrm>
            <a:off x="1331640" y="1772816"/>
            <a:ext cx="6768752" cy="4248472"/>
          </a:xfrm>
        </p:spPr>
      </p:pic>
      <p:sp>
        <p:nvSpPr>
          <p:cNvPr id="3" name="Title 2"/>
          <p:cNvSpPr>
            <a:spLocks noGrp="1"/>
          </p:cNvSpPr>
          <p:nvPr>
            <p:ph type="title"/>
          </p:nvPr>
        </p:nvSpPr>
        <p:spPr/>
        <p:txBody>
          <a:bodyPr>
            <a:normAutofit fontScale="90000"/>
          </a:bodyPr>
          <a:lstStyle/>
          <a:p>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
            </a:r>
            <a:br>
              <a:rPr lang="en-US" sz="2400" dirty="0" smtClean="0">
                <a:latin typeface="Calibri" pitchFamily="34" charset="0"/>
              </a:rPr>
            </a:br>
            <a:r>
              <a:rPr lang="en-US" sz="2400" dirty="0" smtClean="0">
                <a:latin typeface="Calibri" pitchFamily="34" charset="0"/>
              </a:rPr>
              <a:t>Dead Burned Magnesite</a:t>
            </a:r>
            <a:br>
              <a:rPr lang="en-US" sz="2400" dirty="0" smtClean="0">
                <a:latin typeface="Calibri" pitchFamily="34" charset="0"/>
              </a:rPr>
            </a:br>
            <a:r>
              <a:rPr lang="en-US" sz="2400" dirty="0" smtClean="0">
                <a:latin typeface="Calibri" pitchFamily="34" charset="0"/>
              </a:rPr>
              <a:t/>
            </a:r>
            <a:br>
              <a:rPr lang="en-US" sz="2400" dirty="0" smtClean="0">
                <a:latin typeface="Calibri" pitchFamily="34" charset="0"/>
              </a:rPr>
            </a:br>
            <a:r>
              <a:rPr lang="en-US" sz="2400" b="0" dirty="0" smtClean="0">
                <a:latin typeface="Calibri" pitchFamily="34" charset="0"/>
              </a:rPr>
              <a:t>Purity 80-96% </a:t>
            </a:r>
            <a:r>
              <a:rPr lang="en-US" sz="2400" b="0" dirty="0" err="1" smtClean="0">
                <a:latin typeface="Calibri" pitchFamily="34" charset="0"/>
              </a:rPr>
              <a:t>MgO</a:t>
            </a:r>
            <a:r>
              <a:rPr lang="en-US" sz="2400" b="0" dirty="0" smtClean="0">
                <a:latin typeface="Calibri" pitchFamily="34" charset="0"/>
              </a:rPr>
              <a:t> </a:t>
            </a:r>
            <a:br>
              <a:rPr lang="en-US" sz="2400" b="0" dirty="0" smtClean="0">
                <a:latin typeface="Calibri" pitchFamily="34" charset="0"/>
              </a:rPr>
            </a:br>
            <a:r>
              <a:rPr lang="en-US" sz="2400" b="0" dirty="0" smtClean="0">
                <a:latin typeface="Calibri" pitchFamily="34" charset="0"/>
              </a:rPr>
              <a:t>Bulk density: 3,2-3,4g/cm3</a:t>
            </a:r>
            <a:br>
              <a:rPr lang="en-US" sz="2400" b="0" dirty="0" smtClean="0">
                <a:latin typeface="Calibri" pitchFamily="34" charset="0"/>
              </a:rPr>
            </a:br>
            <a:r>
              <a:rPr lang="en-US" sz="2400" dirty="0" smtClean="0">
                <a:latin typeface="Calibri" pitchFamily="34" charset="0"/>
              </a:rPr>
              <a:t>	</a:t>
            </a:r>
            <a:r>
              <a:rPr lang="el-GR" sz="2400" dirty="0" smtClean="0">
                <a:latin typeface="Calibri" pitchFamily="34" charset="0"/>
              </a:rPr>
              <a:t/>
            </a:r>
            <a:br>
              <a:rPr lang="el-GR" sz="2400" dirty="0" smtClean="0">
                <a:latin typeface="Calibri" pitchFamily="34" charset="0"/>
              </a:rPr>
            </a:br>
            <a:endParaRPr lang="el-G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lnSpcReduction="10000"/>
          </a:bodyPr>
          <a:lstStyle/>
          <a:p>
            <a:pPr>
              <a:buNone/>
            </a:pPr>
            <a:r>
              <a:rPr lang="en-US" b="1" dirty="0" smtClean="0">
                <a:latin typeface="Calibri" pitchFamily="34" charset="0"/>
              </a:rPr>
              <a:t>Markets</a:t>
            </a:r>
            <a:r>
              <a:rPr lang="en-US" dirty="0" smtClean="0">
                <a:latin typeface="Calibri" pitchFamily="34" charset="0"/>
              </a:rPr>
              <a:t>: </a:t>
            </a:r>
          </a:p>
          <a:p>
            <a:pPr>
              <a:buNone/>
            </a:pPr>
            <a:r>
              <a:rPr lang="en-US" dirty="0" smtClean="0">
                <a:latin typeface="Calibri" pitchFamily="34" charset="0"/>
              </a:rPr>
              <a:t>	</a:t>
            </a:r>
          </a:p>
          <a:p>
            <a:pPr>
              <a:buFont typeface="Wingdings" pitchFamily="2" charset="2"/>
              <a:buChar char="Ø"/>
            </a:pPr>
            <a:r>
              <a:rPr lang="en-US" dirty="0" smtClean="0">
                <a:latin typeface="Calibri" pitchFamily="34" charset="0"/>
              </a:rPr>
              <a:t>Basic </a:t>
            </a:r>
            <a:r>
              <a:rPr lang="en-US" dirty="0" err="1" smtClean="0">
                <a:latin typeface="Calibri" pitchFamily="34" charset="0"/>
              </a:rPr>
              <a:t>Refractories</a:t>
            </a:r>
            <a:endParaRPr lang="en-US" dirty="0" smtClean="0">
              <a:latin typeface="Calibri" pitchFamily="34" charset="0"/>
            </a:endParaRPr>
          </a:p>
          <a:p>
            <a:pPr>
              <a:buNone/>
            </a:pPr>
            <a:r>
              <a:rPr lang="en-US" dirty="0" smtClean="0">
                <a:latin typeface="Calibri" pitchFamily="34" charset="0"/>
              </a:rPr>
              <a:t>	</a:t>
            </a:r>
          </a:p>
          <a:p>
            <a:pPr>
              <a:buFont typeface="Wingdings" pitchFamily="2" charset="2"/>
              <a:buChar char="Ø"/>
            </a:pPr>
            <a:r>
              <a:rPr lang="en-US" dirty="0" smtClean="0">
                <a:latin typeface="Calibri" pitchFamily="34" charset="0"/>
              </a:rPr>
              <a:t>Welding Fluxes</a:t>
            </a:r>
          </a:p>
          <a:p>
            <a:pPr>
              <a:buFont typeface="Wingdings" pitchFamily="2" charset="2"/>
              <a:buChar char="Ø"/>
            </a:pPr>
            <a:endParaRPr lang="en-US" dirty="0" smtClean="0">
              <a:latin typeface="Calibri" pitchFamily="34" charset="0"/>
            </a:endParaRPr>
          </a:p>
          <a:p>
            <a:pPr>
              <a:buFont typeface="Wingdings" pitchFamily="2" charset="2"/>
              <a:buChar char="Ø"/>
            </a:pPr>
            <a:r>
              <a:rPr lang="en-US" dirty="0" smtClean="0">
                <a:latin typeface="Calibri" pitchFamily="34" charset="0"/>
              </a:rPr>
              <a:t>Leather tanning</a:t>
            </a:r>
          </a:p>
          <a:p>
            <a:pPr>
              <a:buFont typeface="Wingdings" pitchFamily="2" charset="2"/>
              <a:buChar char="Ø"/>
            </a:pPr>
            <a:endParaRPr lang="en-US" dirty="0" smtClean="0">
              <a:latin typeface="Calibri" pitchFamily="34" charset="0"/>
            </a:endParaRPr>
          </a:p>
          <a:p>
            <a:pPr>
              <a:buFont typeface="Wingdings" pitchFamily="2" charset="2"/>
              <a:buChar char="Ø"/>
            </a:pPr>
            <a:r>
              <a:rPr lang="en-US" dirty="0" smtClean="0">
                <a:latin typeface="Calibri" pitchFamily="34" charset="0"/>
              </a:rPr>
              <a:t>Heating Elements (Electrical Powders)</a:t>
            </a:r>
          </a:p>
          <a:p>
            <a:pPr>
              <a:buFont typeface="Wingdings" pitchFamily="2" charset="2"/>
              <a:buChar char="Ø"/>
            </a:pPr>
            <a:endParaRPr lang="en-US" dirty="0" smtClean="0">
              <a:latin typeface="Calibri" pitchFamily="34" charset="0"/>
            </a:endParaRPr>
          </a:p>
          <a:p>
            <a:pPr>
              <a:buFont typeface="Wingdings" pitchFamily="2" charset="2"/>
              <a:buChar char="Ø"/>
            </a:pPr>
            <a:r>
              <a:rPr lang="en-US" dirty="0" smtClean="0">
                <a:latin typeface="Calibri" pitchFamily="34" charset="0"/>
              </a:rPr>
              <a:t>Dental Applications</a:t>
            </a:r>
          </a:p>
          <a:p>
            <a:pPr>
              <a:buNone/>
            </a:pPr>
            <a:r>
              <a:rPr lang="en-US" dirty="0" smtClean="0">
                <a:latin typeface="Calibri" pitchFamily="34" charset="0"/>
              </a:rPr>
              <a:t>	</a:t>
            </a:r>
          </a:p>
          <a:p>
            <a:pPr>
              <a:buFont typeface="Wingdings" pitchFamily="2" charset="2"/>
              <a:buChar char="Ø"/>
            </a:pPr>
            <a:r>
              <a:rPr lang="en-US" dirty="0" smtClean="0">
                <a:latin typeface="Calibri" pitchFamily="34" charset="0"/>
              </a:rPr>
              <a:t>Encapsulation of wastes (phosphate cements) </a:t>
            </a:r>
            <a:endParaRPr lang="el-GR" dirty="0" smtClean="0">
              <a:latin typeface="Calibri" pitchFamily="34" charset="0"/>
            </a:endParaRPr>
          </a:p>
          <a:p>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
          </p:nvPr>
        </p:nvSpPr>
        <p:spPr>
          <a:xfrm>
            <a:off x="179512" y="476672"/>
            <a:ext cx="3898776" cy="5616624"/>
          </a:xfrm>
        </p:spPr>
        <p:txBody>
          <a:bodyPr>
            <a:normAutofit fontScale="70000" lnSpcReduction="20000"/>
          </a:bodyPr>
          <a:lstStyle/>
          <a:p>
            <a:pPr>
              <a:buNone/>
            </a:pPr>
            <a:r>
              <a:rPr lang="en-US" sz="3100" b="1" dirty="0" smtClean="0">
                <a:latin typeface="Calibri" pitchFamily="34" charset="0"/>
              </a:rPr>
              <a:t>Basic Monolithic </a:t>
            </a:r>
            <a:r>
              <a:rPr lang="en-US" sz="3100" b="1" dirty="0" err="1" smtClean="0">
                <a:latin typeface="Calibri" pitchFamily="34" charset="0"/>
              </a:rPr>
              <a:t>Refractories</a:t>
            </a:r>
            <a:r>
              <a:rPr lang="en-US" sz="3100" b="1" dirty="0" smtClean="0">
                <a:latin typeface="Calibri" pitchFamily="34" charset="0"/>
              </a:rPr>
              <a:t> </a:t>
            </a:r>
          </a:p>
          <a:p>
            <a:pPr>
              <a:buNone/>
            </a:pPr>
            <a:r>
              <a:rPr lang="en-US" sz="2400" dirty="0" smtClean="0">
                <a:latin typeface="Calibri" pitchFamily="34" charset="0"/>
              </a:rPr>
              <a:t>	</a:t>
            </a:r>
          </a:p>
          <a:p>
            <a:r>
              <a:rPr lang="en-US" sz="2400" dirty="0" smtClean="0">
                <a:latin typeface="Calibri" pitchFamily="34" charset="0"/>
              </a:rPr>
              <a:t>Unshaped </a:t>
            </a:r>
            <a:r>
              <a:rPr lang="en-US" sz="2400" dirty="0" err="1" smtClean="0">
                <a:latin typeface="Calibri" pitchFamily="34" charset="0"/>
              </a:rPr>
              <a:t>refractories</a:t>
            </a:r>
            <a:r>
              <a:rPr lang="en-US" sz="2400" dirty="0" smtClean="0">
                <a:latin typeface="Calibri" pitchFamily="34" charset="0"/>
              </a:rPr>
              <a:t> for the steel industry </a:t>
            </a:r>
          </a:p>
          <a:p>
            <a:pPr>
              <a:buNone/>
            </a:pPr>
            <a:r>
              <a:rPr lang="en-US" sz="2400" dirty="0" smtClean="0">
                <a:latin typeface="Calibri" pitchFamily="34" charset="0"/>
              </a:rPr>
              <a:t>	Gunning Mixes – Dry Mixes- </a:t>
            </a:r>
            <a:r>
              <a:rPr lang="en-US" sz="2400" dirty="0" err="1" smtClean="0">
                <a:latin typeface="Calibri" pitchFamily="34" charset="0"/>
              </a:rPr>
              <a:t>Tundish</a:t>
            </a:r>
            <a:r>
              <a:rPr lang="en-US" sz="2400" dirty="0" smtClean="0">
                <a:latin typeface="Calibri" pitchFamily="34" charset="0"/>
              </a:rPr>
              <a:t> coating mixes- Mortars</a:t>
            </a:r>
          </a:p>
          <a:p>
            <a:endParaRPr lang="en-US" sz="2400" dirty="0" smtClean="0">
              <a:latin typeface="Calibri" pitchFamily="34" charset="0"/>
            </a:endParaRPr>
          </a:p>
          <a:p>
            <a:r>
              <a:rPr lang="en-US" sz="2400" dirty="0" smtClean="0">
                <a:latin typeface="Calibri" pitchFamily="34" charset="0"/>
              </a:rPr>
              <a:t>Production of Refractory Masses and </a:t>
            </a:r>
            <a:r>
              <a:rPr lang="en-US" sz="2400" dirty="0" err="1" smtClean="0">
                <a:latin typeface="Calibri" pitchFamily="34" charset="0"/>
              </a:rPr>
              <a:t>Deadburned</a:t>
            </a:r>
            <a:r>
              <a:rPr lang="en-US" sz="2400" dirty="0" smtClean="0">
                <a:latin typeface="Calibri" pitchFamily="34" charset="0"/>
              </a:rPr>
              <a:t> Magnesite Powders in a separate business unit.</a:t>
            </a:r>
          </a:p>
          <a:p>
            <a:endParaRPr lang="en-US" sz="2400" dirty="0" smtClean="0">
              <a:latin typeface="Calibri" pitchFamily="34" charset="0"/>
            </a:endParaRPr>
          </a:p>
          <a:p>
            <a:r>
              <a:rPr lang="en-US" sz="2400" dirty="0" smtClean="0">
                <a:latin typeface="Calibri" pitchFamily="34" charset="0"/>
              </a:rPr>
              <a:t>Fully automated and computerized production process</a:t>
            </a:r>
          </a:p>
          <a:p>
            <a:endParaRPr lang="en-US" sz="2400" dirty="0" smtClean="0">
              <a:latin typeface="Calibri" pitchFamily="34" charset="0"/>
            </a:endParaRPr>
          </a:p>
          <a:p>
            <a:r>
              <a:rPr lang="en-US" sz="2400" dirty="0" smtClean="0">
                <a:latin typeface="Calibri" pitchFamily="34" charset="0"/>
              </a:rPr>
              <a:t>Production capacity of 50.000mt</a:t>
            </a:r>
          </a:p>
          <a:p>
            <a:endParaRPr lang="en-US" sz="2400" dirty="0" smtClean="0">
              <a:latin typeface="Calibri" pitchFamily="34" charset="0"/>
            </a:endParaRPr>
          </a:p>
          <a:p>
            <a:r>
              <a:rPr lang="en-US" sz="2400" dirty="0" smtClean="0">
                <a:latin typeface="Calibri" pitchFamily="34" charset="0"/>
              </a:rPr>
              <a:t>Separate installation for the production of electrical powders with 10.000mt capacity</a:t>
            </a:r>
          </a:p>
          <a:p>
            <a:pPr>
              <a:buNone/>
            </a:pPr>
            <a:endParaRPr lang="en-US" sz="2400" dirty="0" smtClean="0">
              <a:latin typeface="Calibri" pitchFamily="34" charset="0"/>
            </a:endParaRPr>
          </a:p>
        </p:txBody>
      </p:sp>
      <p:pic>
        <p:nvPicPr>
          <p:cNvPr id="9" name="Content Placeholder 8" descr="med.jpg"/>
          <p:cNvPicPr>
            <a:picLocks noGrp="1" noChangeAspect="1"/>
          </p:cNvPicPr>
          <p:nvPr>
            <p:ph sz="quarter" idx="4"/>
          </p:nvPr>
        </p:nvPicPr>
        <p:blipFill>
          <a:blip r:embed="rId2" cstate="print"/>
          <a:stretch>
            <a:fillRect/>
          </a:stretch>
        </p:blipFill>
        <p:spPr>
          <a:xfrm>
            <a:off x="4499992" y="836712"/>
            <a:ext cx="4248472" cy="403244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lstStyle/>
          <a:p>
            <a:r>
              <a:rPr lang="en-US" sz="2400" dirty="0" smtClean="0">
                <a:latin typeface="Calibri" pitchFamily="34" charset="0"/>
              </a:rPr>
              <a:t>Administration: 60</a:t>
            </a:r>
          </a:p>
          <a:p>
            <a:r>
              <a:rPr lang="en-US" sz="2400" dirty="0" smtClean="0">
                <a:latin typeface="Calibri" pitchFamily="34" charset="0"/>
              </a:rPr>
              <a:t>Technical Personnel: 79</a:t>
            </a:r>
          </a:p>
          <a:p>
            <a:r>
              <a:rPr lang="en-US" sz="2400" dirty="0" smtClean="0">
                <a:latin typeface="Calibri" pitchFamily="34" charset="0"/>
              </a:rPr>
              <a:t>Labor Force: 198</a:t>
            </a:r>
          </a:p>
          <a:p>
            <a:r>
              <a:rPr lang="en-US" sz="2400" dirty="0" smtClean="0">
                <a:latin typeface="Calibri" pitchFamily="34" charset="0"/>
              </a:rPr>
              <a:t>Basic contractors: 30</a:t>
            </a:r>
          </a:p>
          <a:p>
            <a:r>
              <a:rPr lang="en-US" sz="2400" dirty="0" smtClean="0">
                <a:latin typeface="Calibri" pitchFamily="34" charset="0"/>
              </a:rPr>
              <a:t>Total: 367</a:t>
            </a:r>
          </a:p>
          <a:p>
            <a:endParaRPr lang="en-US" sz="2400" dirty="0" smtClean="0">
              <a:latin typeface="Calibri" pitchFamily="34" charset="0"/>
            </a:endParaRPr>
          </a:p>
          <a:p>
            <a:pPr>
              <a:buNone/>
            </a:pPr>
            <a:r>
              <a:rPr lang="en-US" sz="2400" dirty="0" smtClean="0">
                <a:latin typeface="Calibri" pitchFamily="34" charset="0"/>
              </a:rPr>
              <a:t>	Grecian Magnesite is one of the most important employers at </a:t>
            </a:r>
            <a:r>
              <a:rPr lang="en-US" sz="2400" dirty="0" err="1" smtClean="0">
                <a:latin typeface="Calibri" pitchFamily="34" charset="0"/>
              </a:rPr>
              <a:t>Polygyros</a:t>
            </a:r>
            <a:r>
              <a:rPr lang="en-US" sz="2400" dirty="0" smtClean="0">
                <a:latin typeface="Calibri" pitchFamily="34" charset="0"/>
              </a:rPr>
              <a:t>, </a:t>
            </a:r>
            <a:r>
              <a:rPr lang="en-US" sz="2400" dirty="0" err="1" smtClean="0">
                <a:latin typeface="Calibri" pitchFamily="34" charset="0"/>
              </a:rPr>
              <a:t>Chalkidiki</a:t>
            </a:r>
            <a:r>
              <a:rPr lang="en-US" sz="2400" dirty="0" smtClean="0">
                <a:latin typeface="Calibri" pitchFamily="34" charset="0"/>
              </a:rPr>
              <a:t> region.</a:t>
            </a:r>
          </a:p>
          <a:p>
            <a:pPr>
              <a:buNone/>
            </a:pPr>
            <a:r>
              <a:rPr lang="en-US" sz="2400" dirty="0" smtClean="0">
                <a:latin typeface="Calibri" pitchFamily="34" charset="0"/>
              </a:rPr>
              <a:t>	Continuous training of our employees</a:t>
            </a:r>
          </a:p>
          <a:p>
            <a:pPr>
              <a:buNone/>
            </a:pPr>
            <a:r>
              <a:rPr lang="en-US" sz="2400" dirty="0" smtClean="0">
                <a:latin typeface="Calibri" pitchFamily="34" charset="0"/>
              </a:rPr>
              <a:t>	Health and Safety at work is top priority</a:t>
            </a:r>
            <a:endParaRPr lang="el-GR" dirty="0"/>
          </a:p>
        </p:txBody>
      </p:sp>
      <p:sp>
        <p:nvSpPr>
          <p:cNvPr id="3" name="Title 2"/>
          <p:cNvSpPr>
            <a:spLocks noGrp="1"/>
          </p:cNvSpPr>
          <p:nvPr>
            <p:ph type="title"/>
          </p:nvPr>
        </p:nvSpPr>
        <p:spPr>
          <a:xfrm>
            <a:off x="457200" y="274638"/>
            <a:ext cx="8229600" cy="778098"/>
          </a:xfrm>
        </p:spPr>
        <p:txBody>
          <a:bodyPr>
            <a:normAutofit/>
          </a:bodyPr>
          <a:lstStyle/>
          <a:p>
            <a:r>
              <a:rPr lang="en-US" sz="2800" dirty="0" smtClean="0">
                <a:latin typeface="Calibri" pitchFamily="34" charset="0"/>
              </a:rPr>
              <a:t>Our People</a:t>
            </a:r>
            <a:endParaRPr lang="el-GR" sz="2800"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050"/>
            <a:ext cx="8229600" cy="419646"/>
          </a:xfrm>
        </p:spPr>
        <p:txBody>
          <a:bodyPr>
            <a:normAutofit fontScale="90000"/>
          </a:bodyPr>
          <a:lstStyle/>
          <a:p>
            <a:r>
              <a:rPr lang="en-US" sz="3100" dirty="0" smtClean="0">
                <a:latin typeface="Calibri" pitchFamily="34" charset="0"/>
              </a:rPr>
              <a:t/>
            </a:r>
            <a:br>
              <a:rPr lang="en-US" sz="3100" dirty="0" smtClean="0">
                <a:latin typeface="Calibri" pitchFamily="34" charset="0"/>
              </a:rPr>
            </a:br>
            <a:r>
              <a:rPr lang="en-US" sz="3100" dirty="0" smtClean="0">
                <a:latin typeface="Calibri" pitchFamily="34" charset="0"/>
              </a:rPr>
              <a:t>Company’s profile</a:t>
            </a:r>
            <a:r>
              <a:rPr lang="en-US" sz="4400" dirty="0" smtClean="0">
                <a:latin typeface="Calibri" pitchFamily="34" charset="0"/>
              </a:rPr>
              <a:t/>
            </a:r>
            <a:br>
              <a:rPr lang="en-US" sz="4400" dirty="0" smtClean="0">
                <a:latin typeface="Calibri" pitchFamily="34" charset="0"/>
              </a:rPr>
            </a:br>
            <a:endParaRPr lang="el-GR" dirty="0"/>
          </a:p>
        </p:txBody>
      </p:sp>
      <p:sp>
        <p:nvSpPr>
          <p:cNvPr id="2" name="Content Placeholder 1"/>
          <p:cNvSpPr>
            <a:spLocks noGrp="1"/>
          </p:cNvSpPr>
          <p:nvPr>
            <p:ph sz="quarter" idx="2"/>
          </p:nvPr>
        </p:nvSpPr>
        <p:spPr>
          <a:xfrm>
            <a:off x="107504" y="836712"/>
            <a:ext cx="5184576" cy="5760640"/>
          </a:xfrm>
        </p:spPr>
        <p:txBody>
          <a:bodyPr>
            <a:normAutofit lnSpcReduction="10000"/>
          </a:bodyPr>
          <a:lstStyle/>
          <a:p>
            <a:r>
              <a:rPr lang="en-US" sz="2200" dirty="0" smtClean="0">
                <a:latin typeface="Calibri" pitchFamily="34" charset="0"/>
              </a:rPr>
              <a:t>In 1959 Grecian Magnesite was established by </a:t>
            </a:r>
            <a:r>
              <a:rPr lang="en-US" sz="2200" dirty="0" err="1" smtClean="0">
                <a:latin typeface="Calibri" pitchFamily="34" charset="0"/>
              </a:rPr>
              <a:t>Mr</a:t>
            </a:r>
            <a:r>
              <a:rPr lang="en-US" sz="2200" dirty="0" smtClean="0">
                <a:latin typeface="Calibri" pitchFamily="34" charset="0"/>
              </a:rPr>
              <a:t> G. </a:t>
            </a:r>
            <a:r>
              <a:rPr lang="en-US" sz="2200" dirty="0" err="1" smtClean="0">
                <a:latin typeface="Calibri" pitchFamily="34" charset="0"/>
              </a:rPr>
              <a:t>Portolos</a:t>
            </a:r>
            <a:r>
              <a:rPr lang="en-US" sz="2200" dirty="0" smtClean="0">
                <a:latin typeface="Calibri" pitchFamily="34" charset="0"/>
              </a:rPr>
              <a:t>. Privately owned company.</a:t>
            </a:r>
          </a:p>
          <a:p>
            <a:endParaRPr lang="en-US" sz="2200" dirty="0" smtClean="0">
              <a:latin typeface="Calibri" pitchFamily="34" charset="0"/>
            </a:endParaRPr>
          </a:p>
          <a:p>
            <a:r>
              <a:rPr lang="en-US" sz="2200" dirty="0" smtClean="0">
                <a:latin typeface="Calibri" pitchFamily="34" charset="0"/>
              </a:rPr>
              <a:t>Head quarters in Athens</a:t>
            </a:r>
          </a:p>
          <a:p>
            <a:endParaRPr lang="en-US" sz="2200" dirty="0" smtClean="0">
              <a:latin typeface="Calibri" pitchFamily="34" charset="0"/>
            </a:endParaRPr>
          </a:p>
          <a:p>
            <a:r>
              <a:rPr lang="en-US" sz="2200" dirty="0" smtClean="0">
                <a:latin typeface="Calibri" pitchFamily="34" charset="0"/>
              </a:rPr>
              <a:t>Mines and production facilities in Yerakini, </a:t>
            </a:r>
            <a:r>
              <a:rPr lang="en-US" sz="2200" dirty="0" err="1" smtClean="0">
                <a:latin typeface="Calibri" pitchFamily="34" charset="0"/>
              </a:rPr>
              <a:t>Chalkidiki</a:t>
            </a:r>
            <a:r>
              <a:rPr lang="en-US" sz="2200" dirty="0" smtClean="0">
                <a:latin typeface="Calibri" pitchFamily="34" charset="0"/>
              </a:rPr>
              <a:t>, Northern Greece</a:t>
            </a:r>
          </a:p>
          <a:p>
            <a:endParaRPr lang="en-US" sz="2200" dirty="0" smtClean="0">
              <a:latin typeface="Calibri" pitchFamily="34" charset="0"/>
            </a:endParaRPr>
          </a:p>
          <a:p>
            <a:r>
              <a:rPr lang="en-US" sz="2200" dirty="0" smtClean="0">
                <a:latin typeface="Calibri" pitchFamily="34" charset="0"/>
              </a:rPr>
              <a:t>R&amp;D center in </a:t>
            </a:r>
            <a:r>
              <a:rPr lang="en-US" sz="2200" dirty="0" err="1" smtClean="0">
                <a:latin typeface="Calibri" pitchFamily="34" charset="0"/>
              </a:rPr>
              <a:t>Vassilika</a:t>
            </a:r>
            <a:r>
              <a:rPr lang="en-US" sz="2200" dirty="0" smtClean="0">
                <a:latin typeface="Calibri" pitchFamily="34" charset="0"/>
              </a:rPr>
              <a:t>, Thessaloniki</a:t>
            </a:r>
          </a:p>
          <a:p>
            <a:endParaRPr lang="en-US" sz="2200" dirty="0" smtClean="0">
              <a:latin typeface="Calibri" pitchFamily="34" charset="0"/>
            </a:endParaRPr>
          </a:p>
          <a:p>
            <a:r>
              <a:rPr lang="en-US" sz="2200" dirty="0" smtClean="0">
                <a:latin typeface="Calibri" pitchFamily="34" charset="0"/>
              </a:rPr>
              <a:t>The primary business activity is the mining, beneficiation and </a:t>
            </a:r>
            <a:r>
              <a:rPr lang="en-US" sz="2200" dirty="0" err="1" smtClean="0">
                <a:latin typeface="Calibri" pitchFamily="34" charset="0"/>
              </a:rPr>
              <a:t>calcination</a:t>
            </a:r>
            <a:r>
              <a:rPr lang="en-US" sz="2200" dirty="0" smtClean="0">
                <a:latin typeface="Calibri" pitchFamily="34" charset="0"/>
              </a:rPr>
              <a:t> of magnesium carbonate for the production of caustic </a:t>
            </a:r>
            <a:r>
              <a:rPr lang="en-US" sz="2200" dirty="0" err="1" smtClean="0">
                <a:latin typeface="Calibri" pitchFamily="34" charset="0"/>
              </a:rPr>
              <a:t>calcined</a:t>
            </a:r>
            <a:r>
              <a:rPr lang="en-US" sz="2200" dirty="0" smtClean="0">
                <a:latin typeface="Calibri" pitchFamily="34" charset="0"/>
              </a:rPr>
              <a:t> magnesia, dead burned magnesia, unshaped basic </a:t>
            </a:r>
            <a:r>
              <a:rPr lang="en-US" sz="2200" dirty="0" err="1" smtClean="0">
                <a:latin typeface="Calibri" pitchFamily="34" charset="0"/>
              </a:rPr>
              <a:t>refractories</a:t>
            </a:r>
            <a:r>
              <a:rPr lang="en-US" sz="2200" dirty="0" smtClean="0">
                <a:latin typeface="Calibri" pitchFamily="34" charset="0"/>
              </a:rPr>
              <a:t> and magnesium carbonate</a:t>
            </a:r>
          </a:p>
          <a:p>
            <a:endParaRPr lang="en-US" sz="2200" dirty="0" smtClean="0">
              <a:latin typeface="Calibri" pitchFamily="34" charset="0"/>
            </a:endParaRPr>
          </a:p>
          <a:p>
            <a:endParaRPr lang="el-GR" sz="2000" b="1" dirty="0">
              <a:latin typeface="Calibri" pitchFamily="34" charset="0"/>
            </a:endParaRPr>
          </a:p>
        </p:txBody>
      </p:sp>
      <p:pic>
        <p:nvPicPr>
          <p:cNvPr id="7" name="Content Placeholder 6" descr="mine 2.jpg"/>
          <p:cNvPicPr>
            <a:picLocks noGrp="1" noChangeAspect="1"/>
          </p:cNvPicPr>
          <p:nvPr>
            <p:ph sz="quarter" idx="4"/>
          </p:nvPr>
        </p:nvPicPr>
        <p:blipFill>
          <a:blip r:embed="rId3" cstate="print"/>
          <a:stretch>
            <a:fillRect/>
          </a:stretch>
        </p:blipFill>
        <p:spPr>
          <a:xfrm>
            <a:off x="5364088" y="1412776"/>
            <a:ext cx="3456384" cy="3384376"/>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astri.jpg"/>
          <p:cNvPicPr>
            <a:picLocks noGrp="1" noChangeAspect="1"/>
          </p:cNvPicPr>
          <p:nvPr>
            <p:ph idx="1"/>
          </p:nvPr>
        </p:nvPicPr>
        <p:blipFill>
          <a:blip r:embed="rId2" cstate="print"/>
          <a:stretch>
            <a:fillRect/>
          </a:stretch>
        </p:blipFill>
        <p:spPr>
          <a:xfrm>
            <a:off x="1403648" y="1124744"/>
            <a:ext cx="6696744" cy="4392488"/>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026563"/>
          </a:xfrm>
        </p:spPr>
        <p:txBody>
          <a:bodyPr>
            <a:normAutofit fontScale="92500"/>
          </a:bodyPr>
          <a:lstStyle/>
          <a:p>
            <a:r>
              <a:rPr lang="en-US" sz="2400" dirty="0" smtClean="0">
                <a:latin typeface="Calibri" pitchFamily="34" charset="0"/>
              </a:rPr>
              <a:t>To further optimize the utilization of Yerakini reserves with the adoption of new technologies</a:t>
            </a:r>
          </a:p>
          <a:p>
            <a:endParaRPr lang="en-US" sz="2400" dirty="0" smtClean="0">
              <a:latin typeface="Calibri" pitchFamily="34" charset="0"/>
            </a:endParaRPr>
          </a:p>
          <a:p>
            <a:r>
              <a:rPr lang="en-US" sz="2400" dirty="0" smtClean="0">
                <a:latin typeface="Calibri" pitchFamily="34" charset="0"/>
              </a:rPr>
              <a:t>To maximize the utilization of raw materials from the old stock piles that will extend the life of the mine. 30% of kiln feed material comes from the old stock piles</a:t>
            </a:r>
          </a:p>
          <a:p>
            <a:endParaRPr lang="en-US" sz="2400" dirty="0" smtClean="0">
              <a:latin typeface="Calibri" pitchFamily="34" charset="0"/>
            </a:endParaRPr>
          </a:p>
          <a:p>
            <a:r>
              <a:rPr lang="en-US" sz="2400" dirty="0" smtClean="0">
                <a:latin typeface="Calibri" pitchFamily="34" charset="0"/>
              </a:rPr>
              <a:t>To expand the use of eco friendly technologies to minimize the environmental impact</a:t>
            </a:r>
          </a:p>
          <a:p>
            <a:endParaRPr lang="en-US" sz="2400" dirty="0" smtClean="0">
              <a:latin typeface="Calibri" pitchFamily="34" charset="0"/>
            </a:endParaRPr>
          </a:p>
          <a:p>
            <a:r>
              <a:rPr lang="en-US" sz="2400" dirty="0" smtClean="0">
                <a:latin typeface="Calibri" pitchFamily="34" charset="0"/>
              </a:rPr>
              <a:t>To further invest in Research and Development </a:t>
            </a:r>
          </a:p>
          <a:p>
            <a:endParaRPr lang="en-US" sz="2400" dirty="0" smtClean="0">
              <a:latin typeface="Calibri" pitchFamily="34" charset="0"/>
            </a:endParaRPr>
          </a:p>
          <a:p>
            <a:r>
              <a:rPr lang="en-US" sz="2400" dirty="0" smtClean="0">
                <a:latin typeface="Calibri" pitchFamily="34" charset="0"/>
              </a:rPr>
              <a:t>To emphasize on eco friendly products and applications of </a:t>
            </a:r>
            <a:r>
              <a:rPr lang="en-US" sz="2400" dirty="0" err="1" smtClean="0">
                <a:latin typeface="Calibri" pitchFamily="34" charset="0"/>
              </a:rPr>
              <a:t>MgO</a:t>
            </a:r>
            <a:endParaRPr lang="en-US" sz="2400" dirty="0" smtClean="0">
              <a:latin typeface="Calibri" pitchFamily="34" charset="0"/>
            </a:endParaRPr>
          </a:p>
          <a:p>
            <a:pPr>
              <a:buNone/>
            </a:pPr>
            <a:endParaRPr lang="en-US" sz="2400" dirty="0" smtClean="0">
              <a:latin typeface="Calibri" pitchFamily="34" charset="0"/>
            </a:endParaRPr>
          </a:p>
          <a:p>
            <a:endParaRPr lang="el-GR" sz="2400" dirty="0">
              <a:latin typeface="Calibri" pitchFamily="34" charset="0"/>
            </a:endParaRPr>
          </a:p>
        </p:txBody>
      </p:sp>
      <p:sp>
        <p:nvSpPr>
          <p:cNvPr id="3" name="Title 2"/>
          <p:cNvSpPr>
            <a:spLocks noGrp="1"/>
          </p:cNvSpPr>
          <p:nvPr>
            <p:ph type="title"/>
          </p:nvPr>
        </p:nvSpPr>
        <p:spPr>
          <a:xfrm>
            <a:off x="457200" y="274638"/>
            <a:ext cx="8229600" cy="490066"/>
          </a:xfrm>
        </p:spPr>
        <p:txBody>
          <a:bodyPr>
            <a:normAutofit/>
          </a:bodyPr>
          <a:lstStyle/>
          <a:p>
            <a:r>
              <a:rPr lang="en-US" sz="2400" dirty="0" smtClean="0">
                <a:latin typeface="Calibri" pitchFamily="34" charset="0"/>
              </a:rPr>
              <a:t>The future -  Guidelines</a:t>
            </a:r>
            <a:endParaRPr lang="el-GR" sz="2400" dirty="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yerakini 3.JPG"/>
          <p:cNvPicPr>
            <a:picLocks noGrp="1" noChangeAspect="1"/>
          </p:cNvPicPr>
          <p:nvPr>
            <p:ph idx="1"/>
          </p:nvPr>
        </p:nvPicPr>
        <p:blipFill>
          <a:blip r:embed="rId2" cstate="print"/>
          <a:stretch>
            <a:fillRect/>
          </a:stretch>
        </p:blipFill>
        <p:spPr>
          <a:xfrm>
            <a:off x="683568" y="692696"/>
            <a:ext cx="7772990" cy="4954364"/>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314595"/>
          </a:xfrm>
        </p:spPr>
        <p:txBody>
          <a:bodyPr/>
          <a:lstStyle/>
          <a:p>
            <a:pPr algn="just"/>
            <a:r>
              <a:rPr lang="en-US" sz="2400" dirty="0" smtClean="0">
                <a:latin typeface="Calibri" pitchFamily="34" charset="0"/>
              </a:rPr>
              <a:t>Within the framework of the </a:t>
            </a:r>
            <a:r>
              <a:rPr lang="en-US" sz="2400" b="1" dirty="0" smtClean="0">
                <a:latin typeface="Calibri" pitchFamily="34" charset="0"/>
              </a:rPr>
              <a:t>Strategic Implement Plan of EIP on Raw Materials</a:t>
            </a:r>
            <a:r>
              <a:rPr lang="en-US" sz="2400" dirty="0" smtClean="0">
                <a:latin typeface="Calibri" pitchFamily="34" charset="0"/>
              </a:rPr>
              <a:t>, Grecian Magnesite participated in the submission of the proposal, which is approved and received the label as an RMC Project</a:t>
            </a:r>
          </a:p>
          <a:p>
            <a:pPr algn="just"/>
            <a:endParaRPr lang="en-US" sz="2400" dirty="0" smtClean="0">
              <a:latin typeface="Calibri" pitchFamily="34" charset="0"/>
            </a:endParaRPr>
          </a:p>
          <a:p>
            <a:r>
              <a:rPr lang="el-GR" sz="2400" b="1" dirty="0" err="1" smtClean="0">
                <a:latin typeface="Calibri" pitchFamily="34" charset="0"/>
              </a:rPr>
              <a:t>Full</a:t>
            </a:r>
            <a:r>
              <a:rPr lang="el-GR" sz="2400" b="1" dirty="0" smtClean="0">
                <a:latin typeface="Calibri" pitchFamily="34" charset="0"/>
              </a:rPr>
              <a:t> </a:t>
            </a:r>
            <a:r>
              <a:rPr lang="el-GR" sz="2400" b="1" dirty="0" err="1" smtClean="0">
                <a:latin typeface="Calibri" pitchFamily="34" charset="0"/>
              </a:rPr>
              <a:t>title</a:t>
            </a:r>
            <a:r>
              <a:rPr lang="el-GR" sz="2400" b="1" dirty="0" smtClean="0">
                <a:latin typeface="Calibri" pitchFamily="34" charset="0"/>
              </a:rPr>
              <a:t>: </a:t>
            </a:r>
            <a:endParaRPr lang="en-US" sz="2400" b="1" dirty="0" smtClean="0">
              <a:latin typeface="Calibri" pitchFamily="34" charset="0"/>
            </a:endParaRPr>
          </a:p>
          <a:p>
            <a:pPr>
              <a:buNone/>
            </a:pPr>
            <a:r>
              <a:rPr lang="en-US" sz="2400" dirty="0" smtClean="0">
                <a:latin typeface="Calibri" pitchFamily="34" charset="0"/>
              </a:rPr>
              <a:t>	</a:t>
            </a:r>
            <a:r>
              <a:rPr lang="el-GR" sz="2400" dirty="0" smtClean="0">
                <a:latin typeface="Calibri" pitchFamily="34" charset="0"/>
              </a:rPr>
              <a:t>“</a:t>
            </a:r>
            <a:r>
              <a:rPr lang="el-GR" sz="2400" dirty="0" err="1" smtClean="0">
                <a:latin typeface="Calibri" pitchFamily="34" charset="0"/>
              </a:rPr>
              <a:t>Innovation</a:t>
            </a:r>
            <a:r>
              <a:rPr lang="el-GR" sz="2400" dirty="0" smtClean="0">
                <a:latin typeface="Calibri" pitchFamily="34" charset="0"/>
              </a:rPr>
              <a:t> </a:t>
            </a:r>
            <a:r>
              <a:rPr lang="el-GR" sz="2400" dirty="0" err="1" smtClean="0">
                <a:latin typeface="Calibri" pitchFamily="34" charset="0"/>
              </a:rPr>
              <a:t>Network</a:t>
            </a:r>
            <a:r>
              <a:rPr lang="el-GR" sz="2400" dirty="0" smtClean="0">
                <a:latin typeface="Calibri" pitchFamily="34" charset="0"/>
              </a:rPr>
              <a:t> </a:t>
            </a:r>
            <a:r>
              <a:rPr lang="el-GR" sz="2400" dirty="0" err="1" smtClean="0">
                <a:latin typeface="Calibri" pitchFamily="34" charset="0"/>
              </a:rPr>
              <a:t>to</a:t>
            </a:r>
            <a:r>
              <a:rPr lang="el-GR" sz="2400" dirty="0" smtClean="0">
                <a:latin typeface="Calibri" pitchFamily="34" charset="0"/>
              </a:rPr>
              <a:t> </a:t>
            </a:r>
            <a:r>
              <a:rPr lang="el-GR" sz="2400" dirty="0" err="1" smtClean="0">
                <a:latin typeface="Calibri" pitchFamily="34" charset="0"/>
              </a:rPr>
              <a:t>increase</a:t>
            </a:r>
            <a:r>
              <a:rPr lang="el-GR" sz="2400" dirty="0" smtClean="0">
                <a:latin typeface="Calibri" pitchFamily="34" charset="0"/>
              </a:rPr>
              <a:t> </a:t>
            </a:r>
            <a:r>
              <a:rPr lang="el-GR" sz="2400" dirty="0" err="1" smtClean="0">
                <a:latin typeface="Calibri" pitchFamily="34" charset="0"/>
              </a:rPr>
              <a:t>the</a:t>
            </a:r>
            <a:r>
              <a:rPr lang="el-GR" sz="2400" dirty="0" smtClean="0">
                <a:latin typeface="Calibri" pitchFamily="34" charset="0"/>
              </a:rPr>
              <a:t> C</a:t>
            </a:r>
            <a:r>
              <a:rPr lang="en-US" sz="2400" dirty="0" smtClean="0">
                <a:latin typeface="Calibri" pitchFamily="34" charset="0"/>
              </a:rPr>
              <a:t>o</a:t>
            </a:r>
            <a:r>
              <a:rPr lang="el-GR" sz="2400" dirty="0" err="1" smtClean="0">
                <a:latin typeface="Calibri" pitchFamily="34" charset="0"/>
              </a:rPr>
              <a:t>mpetitiveness</a:t>
            </a:r>
            <a:r>
              <a:rPr lang="el-GR" sz="2400" dirty="0" smtClean="0">
                <a:latin typeface="Calibri" pitchFamily="34" charset="0"/>
              </a:rPr>
              <a:t> </a:t>
            </a:r>
            <a:r>
              <a:rPr lang="el-GR" sz="2400" dirty="0" err="1" smtClean="0">
                <a:latin typeface="Calibri" pitchFamily="34" charset="0"/>
              </a:rPr>
              <a:t>of</a:t>
            </a:r>
            <a:r>
              <a:rPr lang="el-GR" sz="2400" dirty="0" smtClean="0">
                <a:latin typeface="Calibri" pitchFamily="34" charset="0"/>
              </a:rPr>
              <a:t> </a:t>
            </a:r>
            <a:r>
              <a:rPr lang="el-GR" sz="2400" dirty="0" err="1" smtClean="0">
                <a:latin typeface="Calibri" pitchFamily="34" charset="0"/>
              </a:rPr>
              <a:t>the</a:t>
            </a:r>
            <a:r>
              <a:rPr lang="el-GR" sz="2400" dirty="0" smtClean="0">
                <a:latin typeface="Calibri" pitchFamily="34" charset="0"/>
              </a:rPr>
              <a:t> </a:t>
            </a:r>
            <a:r>
              <a:rPr lang="el-GR" sz="2400" dirty="0" err="1" smtClean="0">
                <a:latin typeface="Calibri" pitchFamily="34" charset="0"/>
              </a:rPr>
              <a:t>European</a:t>
            </a:r>
            <a:r>
              <a:rPr lang="el-GR" sz="2400" dirty="0" smtClean="0">
                <a:latin typeface="Calibri" pitchFamily="34" charset="0"/>
              </a:rPr>
              <a:t> </a:t>
            </a:r>
            <a:r>
              <a:rPr lang="el-GR" sz="2400" dirty="0" err="1" smtClean="0">
                <a:latin typeface="Calibri" pitchFamily="34" charset="0"/>
              </a:rPr>
              <a:t>Magnesium</a:t>
            </a:r>
            <a:r>
              <a:rPr lang="el-GR" sz="2400" dirty="0" smtClean="0">
                <a:latin typeface="Calibri" pitchFamily="34" charset="0"/>
              </a:rPr>
              <a:t>/Magnesite </a:t>
            </a:r>
            <a:r>
              <a:rPr lang="el-GR" sz="2400" dirty="0" err="1" smtClean="0">
                <a:latin typeface="Calibri" pitchFamily="34" charset="0"/>
              </a:rPr>
              <a:t>sector</a:t>
            </a:r>
            <a:r>
              <a:rPr lang="el-GR" sz="2400" dirty="0" smtClean="0">
                <a:latin typeface="Calibri" pitchFamily="34" charset="0"/>
              </a:rPr>
              <a:t> </a:t>
            </a:r>
            <a:r>
              <a:rPr lang="el-GR" sz="2400" dirty="0" err="1" smtClean="0">
                <a:latin typeface="Calibri" pitchFamily="34" charset="0"/>
              </a:rPr>
              <a:t>through</a:t>
            </a:r>
            <a:r>
              <a:rPr lang="el-GR" sz="2400" dirty="0" smtClean="0">
                <a:latin typeface="Calibri" pitchFamily="34" charset="0"/>
              </a:rPr>
              <a:t> </a:t>
            </a:r>
            <a:r>
              <a:rPr lang="el-GR" sz="2400" dirty="0" err="1" smtClean="0">
                <a:latin typeface="Calibri" pitchFamily="34" charset="0"/>
              </a:rPr>
              <a:t>Environmental</a:t>
            </a:r>
            <a:r>
              <a:rPr lang="el-GR" sz="2400" dirty="0" smtClean="0">
                <a:latin typeface="Calibri" pitchFamily="34" charset="0"/>
              </a:rPr>
              <a:t> </a:t>
            </a:r>
            <a:r>
              <a:rPr lang="el-GR" sz="2400" dirty="0" err="1" smtClean="0">
                <a:latin typeface="Calibri" pitchFamily="34" charset="0"/>
              </a:rPr>
              <a:t>and</a:t>
            </a:r>
            <a:r>
              <a:rPr lang="el-GR" sz="2400" dirty="0" smtClean="0">
                <a:latin typeface="Calibri" pitchFamily="34" charset="0"/>
              </a:rPr>
              <a:t> </a:t>
            </a:r>
            <a:r>
              <a:rPr lang="el-GR" sz="2400" dirty="0" err="1" smtClean="0">
                <a:latin typeface="Calibri" pitchFamily="34" charset="0"/>
              </a:rPr>
              <a:t>Social</a:t>
            </a:r>
            <a:r>
              <a:rPr lang="el-GR" sz="2400" dirty="0" smtClean="0">
                <a:latin typeface="Calibri" pitchFamily="34" charset="0"/>
              </a:rPr>
              <a:t> </a:t>
            </a:r>
            <a:r>
              <a:rPr lang="el-GR" sz="2400" dirty="0" err="1" smtClean="0">
                <a:latin typeface="Calibri" pitchFamily="34" charset="0"/>
              </a:rPr>
              <a:t>Sustainability</a:t>
            </a:r>
            <a:r>
              <a:rPr lang="el-GR" sz="2400" dirty="0" smtClean="0">
                <a:latin typeface="Calibri" pitchFamily="34" charset="0"/>
              </a:rPr>
              <a:t>” </a:t>
            </a:r>
          </a:p>
          <a:p>
            <a:pPr algn="just">
              <a:buNone/>
            </a:pPr>
            <a:r>
              <a:rPr lang="en-US" sz="2400" b="1" dirty="0" smtClean="0">
                <a:latin typeface="Calibri" pitchFamily="34" charset="0"/>
              </a:rPr>
              <a:t>	</a:t>
            </a:r>
          </a:p>
          <a:p>
            <a:pPr algn="just">
              <a:buNone/>
            </a:pPr>
            <a:r>
              <a:rPr lang="en-US" sz="2400" b="1" dirty="0" smtClean="0">
                <a:latin typeface="Calibri" pitchFamily="34" charset="0"/>
              </a:rPr>
              <a:t>	</a:t>
            </a:r>
            <a:r>
              <a:rPr lang="el-GR" sz="2400" b="1" dirty="0" err="1" smtClean="0">
                <a:latin typeface="Calibri" pitchFamily="34" charset="0"/>
              </a:rPr>
              <a:t>Acronym</a:t>
            </a:r>
            <a:r>
              <a:rPr lang="el-GR" sz="2400" b="1" dirty="0" smtClean="0">
                <a:latin typeface="Calibri" pitchFamily="34" charset="0"/>
              </a:rPr>
              <a:t>: </a:t>
            </a:r>
            <a:r>
              <a:rPr lang="el-GR" sz="2400" dirty="0" smtClean="0">
                <a:latin typeface="Calibri" pitchFamily="34" charset="0"/>
              </a:rPr>
              <a:t>INCOMES</a:t>
            </a:r>
            <a:endParaRPr lang="en-US" sz="2400" dirty="0" smtClean="0">
              <a:latin typeface="Calibri" pitchFamily="34" charset="0"/>
            </a:endParaRPr>
          </a:p>
          <a:p>
            <a:pPr algn="just"/>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314595"/>
          </a:xfrm>
        </p:spPr>
        <p:txBody>
          <a:bodyPr>
            <a:normAutofit/>
          </a:bodyPr>
          <a:lstStyle/>
          <a:p>
            <a:r>
              <a:rPr lang="el-GR" sz="2800" b="1" dirty="0" smtClean="0">
                <a:latin typeface="Calibri" pitchFamily="34" charset="0"/>
              </a:rPr>
              <a:t>ACTION 1</a:t>
            </a:r>
            <a:r>
              <a:rPr lang="el-GR" sz="2800" dirty="0" smtClean="0">
                <a:latin typeface="Calibri" pitchFamily="34" charset="0"/>
              </a:rPr>
              <a:t>: C</a:t>
            </a:r>
            <a:r>
              <a:rPr lang="en-US" sz="2800" dirty="0" smtClean="0">
                <a:latin typeface="Calibri" pitchFamily="34" charset="0"/>
              </a:rPr>
              <a:t>REATION</a:t>
            </a:r>
            <a:r>
              <a:rPr lang="el-GR" sz="2800" dirty="0" smtClean="0">
                <a:latin typeface="Calibri" pitchFamily="34" charset="0"/>
              </a:rPr>
              <a:t> </a:t>
            </a:r>
            <a:r>
              <a:rPr lang="en-US" sz="2800" dirty="0" smtClean="0">
                <a:latin typeface="Calibri" pitchFamily="34" charset="0"/>
              </a:rPr>
              <a:t>OF</a:t>
            </a:r>
            <a:r>
              <a:rPr lang="el-GR" sz="2800" dirty="0" smtClean="0">
                <a:latin typeface="Calibri" pitchFamily="34" charset="0"/>
              </a:rPr>
              <a:t> </a:t>
            </a:r>
            <a:r>
              <a:rPr lang="en-US" sz="2800" dirty="0" smtClean="0">
                <a:latin typeface="Calibri" pitchFamily="34" charset="0"/>
              </a:rPr>
              <a:t>THE</a:t>
            </a:r>
            <a:r>
              <a:rPr lang="el-GR" sz="2800" dirty="0" smtClean="0">
                <a:latin typeface="Calibri" pitchFamily="34" charset="0"/>
              </a:rPr>
              <a:t> E</a:t>
            </a:r>
            <a:r>
              <a:rPr lang="en-US" sz="2800" dirty="0" smtClean="0">
                <a:latin typeface="Calibri" pitchFamily="34" charset="0"/>
              </a:rPr>
              <a:t>UROPEAN NETWORK</a:t>
            </a:r>
          </a:p>
          <a:p>
            <a:endParaRPr lang="en-US" sz="2800" dirty="0" smtClean="0">
              <a:latin typeface="Calibri" pitchFamily="34" charset="0"/>
            </a:endParaRPr>
          </a:p>
          <a:p>
            <a:r>
              <a:rPr lang="el-GR" sz="2800" b="1" dirty="0" smtClean="0">
                <a:latin typeface="Calibri" pitchFamily="34" charset="0"/>
              </a:rPr>
              <a:t>ACTION 2</a:t>
            </a:r>
            <a:r>
              <a:rPr lang="el-GR" sz="2800" dirty="0" smtClean="0">
                <a:latin typeface="Calibri" pitchFamily="34" charset="0"/>
              </a:rPr>
              <a:t>: INCREASED RESERVES OF MAGNESITE</a:t>
            </a:r>
          </a:p>
          <a:p>
            <a:endParaRPr lang="en-US" sz="2800" dirty="0" smtClean="0">
              <a:latin typeface="Calibri" pitchFamily="34" charset="0"/>
            </a:endParaRPr>
          </a:p>
          <a:p>
            <a:r>
              <a:rPr lang="el-GR" sz="2800" b="1" dirty="0" smtClean="0">
                <a:latin typeface="Calibri" pitchFamily="34" charset="0"/>
              </a:rPr>
              <a:t>ACTION 3</a:t>
            </a:r>
            <a:r>
              <a:rPr lang="el-GR" sz="2800" dirty="0" smtClean="0">
                <a:latin typeface="Calibri" pitchFamily="34" charset="0"/>
              </a:rPr>
              <a:t>: SUSTAINABLE AND EFFICIENT EXPLOITATION OF MAGNESITE MINES </a:t>
            </a:r>
          </a:p>
          <a:p>
            <a:endParaRPr lang="en-US" sz="2800" dirty="0" smtClean="0">
              <a:latin typeface="Calibri" pitchFamily="34" charset="0"/>
            </a:endParaRPr>
          </a:p>
          <a:p>
            <a:r>
              <a:rPr lang="el-GR" sz="2800" b="1" dirty="0" smtClean="0">
                <a:latin typeface="Calibri" pitchFamily="34" charset="0"/>
              </a:rPr>
              <a:t>ACTION 4</a:t>
            </a:r>
            <a:r>
              <a:rPr lang="el-GR" sz="2800" dirty="0" smtClean="0">
                <a:latin typeface="Calibri" pitchFamily="34" charset="0"/>
              </a:rPr>
              <a:t>: ECO-DESIGN OF PRODUCTS</a:t>
            </a:r>
          </a:p>
          <a:p>
            <a:endParaRPr lang="el-GR" sz="2800" dirty="0" smtClean="0">
              <a:latin typeface="Calibri" pitchFamily="34" charset="0"/>
            </a:endParaRPr>
          </a:p>
          <a:p>
            <a:r>
              <a:rPr lang="el-GR" sz="2800" b="1" dirty="0" smtClean="0">
                <a:latin typeface="Calibri" pitchFamily="34" charset="0"/>
              </a:rPr>
              <a:t>ACTION 5</a:t>
            </a:r>
            <a:r>
              <a:rPr lang="el-GR" sz="2800" dirty="0" smtClean="0">
                <a:latin typeface="Calibri" pitchFamily="34" charset="0"/>
              </a:rPr>
              <a:t>: WASTE RECYCLING</a:t>
            </a:r>
            <a:endParaRPr lang="el-GR" sz="2800" dirty="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p:txBody>
          <a:bodyPr/>
          <a:lstStyle/>
          <a:p>
            <a:r>
              <a:rPr lang="en-US" dirty="0" smtClean="0"/>
              <a:t>www.grecianmagnesite.com</a:t>
            </a:r>
            <a:endParaRPr lang="el-GR" dirty="0"/>
          </a:p>
        </p:txBody>
      </p:sp>
      <p:pic>
        <p:nvPicPr>
          <p:cNvPr id="4" name="Content Placeholder 3" descr="restoration 2.JPG"/>
          <p:cNvPicPr>
            <a:picLocks noGrp="1" noChangeAspect="1"/>
          </p:cNvPicPr>
          <p:nvPr>
            <p:ph sz="half" idx="1"/>
          </p:nvPr>
        </p:nvPicPr>
        <p:blipFill>
          <a:blip r:embed="rId2" cstate="print"/>
          <a:stretch>
            <a:fillRect/>
          </a:stretch>
        </p:blipFill>
        <p:spPr>
          <a:xfrm>
            <a:off x="1619672" y="692696"/>
            <a:ext cx="5963985" cy="4472989"/>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95536" y="908720"/>
            <a:ext cx="4762872" cy="5623520"/>
          </a:xfrm>
          <a:solidFill>
            <a:schemeClr val="bg1"/>
          </a:solidFill>
          <a:ln>
            <a:solidFill>
              <a:schemeClr val="bg1"/>
            </a:solidFill>
          </a:ln>
        </p:spPr>
        <p:txBody>
          <a:bodyPr>
            <a:normAutofit fontScale="92500" lnSpcReduction="10000"/>
          </a:bodyPr>
          <a:lstStyle/>
          <a:p>
            <a:pPr>
              <a:buFont typeface="Wingdings" pitchFamily="2" charset="2"/>
              <a:buChar char="Ø"/>
            </a:pPr>
            <a:r>
              <a:rPr lang="en-US" dirty="0" smtClean="0">
                <a:solidFill>
                  <a:schemeClr val="tx1"/>
                </a:solidFill>
                <a:latin typeface="Calibri" pitchFamily="34" charset="0"/>
              </a:rPr>
              <a:t>Fully integrated production facilities</a:t>
            </a:r>
          </a:p>
          <a:p>
            <a:pPr>
              <a:buFont typeface="Wingdings" pitchFamily="2" charset="2"/>
              <a:buChar char="Ø"/>
            </a:pPr>
            <a:endParaRPr lang="en-US" dirty="0" smtClean="0">
              <a:solidFill>
                <a:schemeClr val="tx1"/>
              </a:solidFill>
              <a:latin typeface="Calibri" pitchFamily="34" charset="0"/>
            </a:endParaRPr>
          </a:p>
          <a:p>
            <a:pPr>
              <a:buFont typeface="Wingdings" pitchFamily="2" charset="2"/>
              <a:buChar char="Ø"/>
            </a:pPr>
            <a:r>
              <a:rPr lang="en-US" dirty="0" smtClean="0">
                <a:solidFill>
                  <a:schemeClr val="tx1"/>
                </a:solidFill>
                <a:latin typeface="Calibri" pitchFamily="34" charset="0"/>
              </a:rPr>
              <a:t>Annual production capacity of 200.000mt of </a:t>
            </a:r>
            <a:r>
              <a:rPr lang="en-US" dirty="0" err="1" smtClean="0">
                <a:solidFill>
                  <a:schemeClr val="tx1"/>
                </a:solidFill>
                <a:latin typeface="Calibri" pitchFamily="34" charset="0"/>
              </a:rPr>
              <a:t>calcined</a:t>
            </a:r>
            <a:r>
              <a:rPr lang="en-US" dirty="0" smtClean="0">
                <a:solidFill>
                  <a:schemeClr val="tx1"/>
                </a:solidFill>
                <a:latin typeface="Calibri" pitchFamily="34" charset="0"/>
              </a:rPr>
              <a:t> products</a:t>
            </a:r>
          </a:p>
          <a:p>
            <a:endParaRPr lang="en-US" dirty="0" smtClean="0">
              <a:solidFill>
                <a:schemeClr val="tx1"/>
              </a:solidFill>
              <a:latin typeface="Calibri" pitchFamily="34" charset="0"/>
            </a:endParaRPr>
          </a:p>
          <a:p>
            <a:pPr>
              <a:buFont typeface="Wingdings" pitchFamily="2" charset="2"/>
              <a:buChar char="Ø"/>
            </a:pPr>
            <a:r>
              <a:rPr lang="en-US" dirty="0" smtClean="0">
                <a:solidFill>
                  <a:schemeClr val="tx1"/>
                </a:solidFill>
                <a:latin typeface="Calibri" pitchFamily="34" charset="0"/>
              </a:rPr>
              <a:t>More than 60 different </a:t>
            </a:r>
            <a:r>
              <a:rPr lang="en-US" dirty="0" err="1" smtClean="0">
                <a:solidFill>
                  <a:schemeClr val="tx1"/>
                </a:solidFill>
                <a:latin typeface="Calibri" pitchFamily="34" charset="0"/>
              </a:rPr>
              <a:t>MgO</a:t>
            </a:r>
            <a:r>
              <a:rPr lang="en-US" dirty="0" smtClean="0">
                <a:solidFill>
                  <a:schemeClr val="tx1"/>
                </a:solidFill>
                <a:latin typeface="Calibri" pitchFamily="34" charset="0"/>
              </a:rPr>
              <a:t> grades</a:t>
            </a:r>
          </a:p>
          <a:p>
            <a:pPr>
              <a:buFont typeface="Wingdings" pitchFamily="2" charset="2"/>
              <a:buChar char="Ø"/>
            </a:pPr>
            <a:endParaRPr lang="en-US" dirty="0" smtClean="0">
              <a:solidFill>
                <a:schemeClr val="tx1"/>
              </a:solidFill>
              <a:latin typeface="Calibri" pitchFamily="34" charset="0"/>
            </a:endParaRPr>
          </a:p>
          <a:p>
            <a:pPr>
              <a:buFont typeface="Wingdings" pitchFamily="2" charset="2"/>
              <a:buChar char="Ø"/>
            </a:pPr>
            <a:r>
              <a:rPr lang="en-US" dirty="0" smtClean="0">
                <a:solidFill>
                  <a:schemeClr val="tx1"/>
                </a:solidFill>
                <a:latin typeface="Calibri" pitchFamily="34" charset="0"/>
              </a:rPr>
              <a:t>Export activity with sales to more than 60 countries in all continents</a:t>
            </a:r>
          </a:p>
          <a:p>
            <a:pPr>
              <a:buFont typeface="Wingdings" pitchFamily="2" charset="2"/>
              <a:buChar char="Ø"/>
            </a:pPr>
            <a:endParaRPr lang="en-US" dirty="0" smtClean="0">
              <a:solidFill>
                <a:schemeClr val="tx1"/>
              </a:solidFill>
              <a:latin typeface="Calibri" pitchFamily="34" charset="0"/>
            </a:endParaRPr>
          </a:p>
          <a:p>
            <a:pPr>
              <a:buFont typeface="Wingdings" pitchFamily="2" charset="2"/>
              <a:buChar char="Ø"/>
            </a:pPr>
            <a:r>
              <a:rPr lang="en-US" dirty="0" smtClean="0">
                <a:solidFill>
                  <a:schemeClr val="tx1"/>
                </a:solidFill>
                <a:latin typeface="Calibri" pitchFamily="34" charset="0"/>
              </a:rPr>
              <a:t>ISO 9001:2008 and GMP+ certificates</a:t>
            </a:r>
          </a:p>
          <a:p>
            <a:pPr>
              <a:buFont typeface="Wingdings" pitchFamily="2" charset="2"/>
              <a:buChar char="Ø"/>
            </a:pPr>
            <a:endParaRPr lang="en-US" dirty="0" smtClean="0">
              <a:solidFill>
                <a:schemeClr val="tx1"/>
              </a:solidFill>
              <a:latin typeface="Calibri" pitchFamily="34" charset="0"/>
            </a:endParaRPr>
          </a:p>
          <a:p>
            <a:pPr>
              <a:buFont typeface="Wingdings" pitchFamily="2" charset="2"/>
              <a:buChar char="Ø"/>
            </a:pPr>
            <a:r>
              <a:rPr lang="en-US" dirty="0" smtClean="0">
                <a:solidFill>
                  <a:schemeClr val="tx1"/>
                </a:solidFill>
                <a:latin typeface="Calibri" pitchFamily="34" charset="0"/>
              </a:rPr>
              <a:t>367 employees in Greece</a:t>
            </a:r>
          </a:p>
          <a:p>
            <a:pPr>
              <a:buFont typeface="Wingdings" pitchFamily="2" charset="2"/>
              <a:buChar char="Ø"/>
            </a:pPr>
            <a:endParaRPr lang="en-US" dirty="0" smtClean="0">
              <a:solidFill>
                <a:schemeClr val="tx1"/>
              </a:solidFill>
              <a:latin typeface="Calibri" pitchFamily="34" charset="0"/>
            </a:endParaRPr>
          </a:p>
          <a:p>
            <a:pPr>
              <a:buFont typeface="Wingdings" pitchFamily="2" charset="2"/>
              <a:buChar char="Ø"/>
            </a:pPr>
            <a:r>
              <a:rPr lang="en-US" dirty="0" smtClean="0">
                <a:solidFill>
                  <a:schemeClr val="tx1"/>
                </a:solidFill>
                <a:latin typeface="Calibri" pitchFamily="34" charset="0"/>
              </a:rPr>
              <a:t>The oldest natural CCM producer and exporter in the EU</a:t>
            </a:r>
          </a:p>
          <a:p>
            <a:endParaRPr lang="el-GR" dirty="0">
              <a:solidFill>
                <a:schemeClr val="tx1"/>
              </a:solidFill>
            </a:endParaRPr>
          </a:p>
        </p:txBody>
      </p:sp>
      <p:pic>
        <p:nvPicPr>
          <p:cNvPr id="9" name="Content Placeholder 8" descr="dead burned.jpg"/>
          <p:cNvPicPr>
            <a:picLocks noGrp="1" noChangeAspect="1"/>
          </p:cNvPicPr>
          <p:nvPr>
            <p:ph sz="quarter" idx="4"/>
          </p:nvPr>
        </p:nvPicPr>
        <p:blipFill>
          <a:blip r:embed="rId2" cstate="print"/>
          <a:stretch>
            <a:fillRect/>
          </a:stretch>
        </p:blipFill>
        <p:spPr>
          <a:xfrm>
            <a:off x="5148064" y="1124744"/>
            <a:ext cx="3816424" cy="396044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79512" y="188640"/>
            <a:ext cx="4690864" cy="6106690"/>
          </a:xfrm>
        </p:spPr>
        <p:txBody>
          <a:bodyPr>
            <a:normAutofit fontScale="90000"/>
          </a:bodyPr>
          <a:lstStyle/>
          <a:p>
            <a:r>
              <a:rPr lang="en-US" sz="1800" b="0" dirty="0" smtClean="0">
                <a:effectLst/>
                <a:latin typeface="Calibri" pitchFamily="34" charset="0"/>
              </a:rPr>
              <a:t>Grecian Magnesite has implemented substantial investments in Yerakini for the expansion and improvement of our mines and production process.</a:t>
            </a:r>
            <a:br>
              <a:rPr lang="en-US" sz="1800" b="0" dirty="0" smtClean="0">
                <a:effectLst/>
                <a:latin typeface="Calibri" pitchFamily="34" charset="0"/>
              </a:rPr>
            </a:br>
            <a:r>
              <a:rPr lang="en-US" sz="1800" b="0" dirty="0" smtClean="0">
                <a:effectLst/>
                <a:latin typeface="Calibri" pitchFamily="34" charset="0"/>
              </a:rPr>
              <a:t/>
            </a:r>
            <a:br>
              <a:rPr lang="en-US" sz="1800" b="0" dirty="0" smtClean="0">
                <a:effectLst/>
                <a:latin typeface="Calibri" pitchFamily="34" charset="0"/>
              </a:rPr>
            </a:br>
            <a:r>
              <a:rPr lang="en-US" sz="1800" b="0" dirty="0" smtClean="0">
                <a:effectLst/>
                <a:latin typeface="Calibri" pitchFamily="34" charset="0"/>
              </a:rPr>
              <a:t>Only in the last decade the cost of investments on new equipment amounted 32 million EUR.</a:t>
            </a:r>
            <a:br>
              <a:rPr lang="en-US" sz="1800" b="0" dirty="0" smtClean="0">
                <a:effectLst/>
                <a:latin typeface="Calibri" pitchFamily="34" charset="0"/>
              </a:rPr>
            </a:br>
            <a:r>
              <a:rPr lang="en-US" sz="1800" b="0" dirty="0" smtClean="0">
                <a:effectLst/>
                <a:latin typeface="Calibri" pitchFamily="34" charset="0"/>
              </a:rPr>
              <a:t/>
            </a:r>
            <a:br>
              <a:rPr lang="en-US" sz="1800" b="0" dirty="0" smtClean="0">
                <a:effectLst/>
                <a:latin typeface="Calibri" pitchFamily="34" charset="0"/>
              </a:rPr>
            </a:br>
            <a:r>
              <a:rPr lang="en-US" sz="1800" b="0" dirty="0" smtClean="0">
                <a:effectLst/>
                <a:latin typeface="Calibri" pitchFamily="34" charset="0"/>
              </a:rPr>
              <a:t>Optimization of productivity: New beneficiation methods for the utilization of the old stock piles (secondary reserves)</a:t>
            </a:r>
            <a:br>
              <a:rPr lang="en-US" sz="1800" b="0" dirty="0" smtClean="0">
                <a:effectLst/>
                <a:latin typeface="Calibri" pitchFamily="34" charset="0"/>
              </a:rPr>
            </a:br>
            <a:r>
              <a:rPr lang="en-US" sz="1800" b="0" dirty="0" smtClean="0">
                <a:effectLst/>
                <a:latin typeface="Calibri" pitchFamily="34" charset="0"/>
              </a:rPr>
              <a:t/>
            </a:r>
            <a:br>
              <a:rPr lang="en-US" sz="1800" b="0" dirty="0" smtClean="0">
                <a:effectLst/>
                <a:latin typeface="Calibri" pitchFamily="34" charset="0"/>
              </a:rPr>
            </a:br>
            <a:r>
              <a:rPr lang="en-US" sz="1800" b="0" dirty="0" smtClean="0">
                <a:effectLst/>
                <a:latin typeface="Calibri" pitchFamily="34" charset="0"/>
              </a:rPr>
              <a:t>State of the art production technologies such as laser optical sorters, high intensity magnets and Greco screens.</a:t>
            </a:r>
            <a:br>
              <a:rPr lang="en-US" sz="1800" b="0" dirty="0" smtClean="0">
                <a:effectLst/>
                <a:latin typeface="Calibri" pitchFamily="34" charset="0"/>
              </a:rPr>
            </a:br>
            <a:r>
              <a:rPr lang="en-US" sz="1800" b="0" dirty="0" smtClean="0">
                <a:effectLst/>
                <a:latin typeface="Calibri" pitchFamily="34" charset="0"/>
              </a:rPr>
              <a:t/>
            </a:r>
            <a:br>
              <a:rPr lang="en-US" sz="1800" b="0" dirty="0" smtClean="0">
                <a:effectLst/>
                <a:latin typeface="Calibri" pitchFamily="34" charset="0"/>
              </a:rPr>
            </a:br>
            <a:r>
              <a:rPr lang="en-US" sz="1800" b="0" dirty="0" smtClean="0">
                <a:effectLst/>
                <a:latin typeface="Calibri" pitchFamily="34" charset="0"/>
              </a:rPr>
              <a:t>Minimization of environmental impact</a:t>
            </a:r>
            <a:br>
              <a:rPr lang="en-US" sz="1800" b="0" dirty="0" smtClean="0">
                <a:effectLst/>
                <a:latin typeface="Calibri" pitchFamily="34" charset="0"/>
              </a:rPr>
            </a:br>
            <a:r>
              <a:rPr lang="en-US" sz="1800" b="0" dirty="0" smtClean="0">
                <a:effectLst/>
                <a:latin typeface="Calibri" pitchFamily="34" charset="0"/>
              </a:rPr>
              <a:t>-Land restoration</a:t>
            </a:r>
            <a:br>
              <a:rPr lang="en-US" sz="1800" b="0" dirty="0" smtClean="0">
                <a:effectLst/>
                <a:latin typeface="Calibri" pitchFamily="34" charset="0"/>
              </a:rPr>
            </a:br>
            <a:r>
              <a:rPr lang="en-US" sz="1800" b="0" dirty="0" smtClean="0">
                <a:effectLst/>
                <a:latin typeface="Calibri" pitchFamily="34" charset="0"/>
              </a:rPr>
              <a:t>-Use of bio fuels</a:t>
            </a:r>
            <a:br>
              <a:rPr lang="en-US" sz="1800" b="0" dirty="0" smtClean="0">
                <a:effectLst/>
                <a:latin typeface="Calibri" pitchFamily="34" charset="0"/>
              </a:rPr>
            </a:br>
            <a:r>
              <a:rPr lang="en-US" sz="1800" b="0" dirty="0" smtClean="0">
                <a:effectLst/>
                <a:latin typeface="Calibri" pitchFamily="34" charset="0"/>
              </a:rPr>
              <a:t>-Water recycling</a:t>
            </a:r>
            <a:br>
              <a:rPr lang="en-US" sz="1800" b="0" dirty="0" smtClean="0">
                <a:effectLst/>
                <a:latin typeface="Calibri" pitchFamily="34" charset="0"/>
              </a:rPr>
            </a:br>
            <a:r>
              <a:rPr lang="en-US" sz="1800" b="0" dirty="0" smtClean="0">
                <a:effectLst/>
                <a:latin typeface="Calibri" pitchFamily="34" charset="0"/>
              </a:rPr>
              <a:t>-Dust emission control</a:t>
            </a:r>
            <a:br>
              <a:rPr lang="en-US" sz="1800" b="0" dirty="0" smtClean="0">
                <a:effectLst/>
                <a:latin typeface="Calibri" pitchFamily="34" charset="0"/>
              </a:rPr>
            </a:br>
            <a:endParaRPr lang="el-GR" sz="1800" b="0" dirty="0">
              <a:effectLst/>
              <a:latin typeface="Calibri" pitchFamily="34" charset="0"/>
            </a:endParaRPr>
          </a:p>
        </p:txBody>
      </p:sp>
      <p:pic>
        <p:nvPicPr>
          <p:cNvPr id="16390" name="Picture 6"/>
          <p:cNvPicPr>
            <a:picLocks noGrp="1" noChangeAspect="1" noChangeArrowheads="1"/>
          </p:cNvPicPr>
          <p:nvPr>
            <p:ph idx="1"/>
          </p:nvPr>
        </p:nvPicPr>
        <p:blipFill>
          <a:blip r:embed="rId2" cstate="print"/>
          <a:srcRect/>
          <a:stretch>
            <a:fillRect/>
          </a:stretch>
        </p:blipFill>
        <p:spPr bwMode="auto">
          <a:xfrm>
            <a:off x="4932040" y="908720"/>
            <a:ext cx="3888432" cy="42484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storation.jpg"/>
          <p:cNvPicPr>
            <a:picLocks noGrp="1" noChangeAspect="1"/>
          </p:cNvPicPr>
          <p:nvPr>
            <p:ph idx="1"/>
          </p:nvPr>
        </p:nvPicPr>
        <p:blipFill>
          <a:blip r:embed="rId2" cstate="print"/>
          <a:stretch>
            <a:fillRect/>
          </a:stretch>
        </p:blipFill>
        <p:spPr>
          <a:xfrm>
            <a:off x="1187624" y="1124744"/>
            <a:ext cx="6696744" cy="457619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764704"/>
            <a:ext cx="8280920" cy="1143000"/>
          </a:xfrm>
        </p:spPr>
        <p:txBody>
          <a:bodyPr>
            <a:noAutofit/>
          </a:bodyPr>
          <a:lstStyle/>
          <a:p>
            <a:r>
              <a:rPr lang="en-US" sz="2400" dirty="0" smtClean="0">
                <a:latin typeface="Calibri" pitchFamily="34" charset="0"/>
              </a:rPr>
              <a:t>Vision</a:t>
            </a:r>
            <a:r>
              <a:rPr lang="en-US" sz="2000" dirty="0" smtClean="0">
                <a:latin typeface="Calibri" pitchFamily="34" charset="0"/>
              </a:rPr>
              <a:t/>
            </a:r>
            <a:br>
              <a:rPr lang="en-US" sz="2000" dirty="0" smtClean="0">
                <a:latin typeface="Calibri" pitchFamily="34" charset="0"/>
              </a:rPr>
            </a:br>
            <a:r>
              <a:rPr lang="en-US" sz="2000" dirty="0" smtClean="0">
                <a:latin typeface="Calibri" pitchFamily="34" charset="0"/>
              </a:rPr>
              <a:t>Our global vision is to expand our presence in high growth markets and participate in </a:t>
            </a:r>
            <a:r>
              <a:rPr lang="en-US" sz="2000" dirty="0" err="1" smtClean="0">
                <a:latin typeface="Calibri" pitchFamily="34" charset="0"/>
              </a:rPr>
              <a:t>magnesite</a:t>
            </a:r>
            <a:r>
              <a:rPr lang="en-US" sz="2000" dirty="0" smtClean="0">
                <a:latin typeface="Calibri" pitchFamily="34" charset="0"/>
              </a:rPr>
              <a:t> activities in mature markets and to create a world class manufacturing center for the production of innovative magnesia specialties with raw materials from around the wo</a:t>
            </a:r>
            <a:r>
              <a:rPr lang="en-US" sz="2400" dirty="0" smtClean="0">
                <a:latin typeface="Calibri" pitchFamily="34" charset="0"/>
              </a:rPr>
              <a:t>rld.</a:t>
            </a:r>
            <a:r>
              <a:rPr lang="en-US" sz="2000" dirty="0" smtClean="0">
                <a:latin typeface="Calibri" pitchFamily="34" charset="0"/>
              </a:rPr>
              <a:t/>
            </a:r>
            <a:br>
              <a:rPr lang="en-US" sz="2000" dirty="0" smtClean="0">
                <a:latin typeface="Calibri" pitchFamily="34" charset="0"/>
              </a:rPr>
            </a:br>
            <a:endParaRPr lang="el-GR" sz="2000" dirty="0"/>
          </a:p>
        </p:txBody>
      </p:sp>
      <p:sp>
        <p:nvSpPr>
          <p:cNvPr id="2" name="Content Placeholder 1"/>
          <p:cNvSpPr>
            <a:spLocks noGrp="1"/>
          </p:cNvSpPr>
          <p:nvPr>
            <p:ph sz="quarter" idx="2"/>
          </p:nvPr>
        </p:nvSpPr>
        <p:spPr>
          <a:xfrm>
            <a:off x="395536" y="2204864"/>
            <a:ext cx="4040188" cy="4229795"/>
          </a:xfrm>
        </p:spPr>
        <p:txBody>
          <a:bodyPr>
            <a:normAutofit lnSpcReduction="10000"/>
          </a:bodyPr>
          <a:lstStyle/>
          <a:p>
            <a:pPr>
              <a:buNone/>
            </a:pPr>
            <a:endParaRPr lang="en-US" sz="2000" b="1" dirty="0" smtClean="0">
              <a:latin typeface="Calibri" pitchFamily="34" charset="0"/>
            </a:endParaRPr>
          </a:p>
          <a:p>
            <a:pPr>
              <a:buNone/>
            </a:pPr>
            <a:r>
              <a:rPr lang="en-US" b="1" dirty="0" smtClean="0">
                <a:latin typeface="Calibri" pitchFamily="34" charset="0"/>
              </a:rPr>
              <a:t>Activities outside Greece</a:t>
            </a:r>
          </a:p>
          <a:p>
            <a:pPr>
              <a:buNone/>
            </a:pPr>
            <a:endParaRPr lang="en-US" sz="2000" dirty="0" smtClean="0">
              <a:latin typeface="Calibri" pitchFamily="34" charset="0"/>
            </a:endParaRPr>
          </a:p>
          <a:p>
            <a:r>
              <a:rPr lang="en-US" sz="2000" dirty="0" smtClean="0">
                <a:latin typeface="Calibri" pitchFamily="34" charset="0"/>
              </a:rPr>
              <a:t>Our participations :</a:t>
            </a:r>
          </a:p>
          <a:p>
            <a:pPr>
              <a:buNone/>
            </a:pPr>
            <a:endParaRPr lang="en-US" sz="2000" dirty="0" smtClean="0">
              <a:latin typeface="Calibri" pitchFamily="34" charset="0"/>
            </a:endParaRPr>
          </a:p>
          <a:p>
            <a:pPr>
              <a:buNone/>
            </a:pPr>
            <a:r>
              <a:rPr lang="en-US" sz="2000" b="1" dirty="0" smtClean="0">
                <a:latin typeface="Calibri" pitchFamily="34" charset="0"/>
              </a:rPr>
              <a:t>	</a:t>
            </a:r>
            <a:r>
              <a:rPr lang="en-US" sz="2000" b="1" dirty="0" err="1" smtClean="0">
                <a:latin typeface="Calibri" pitchFamily="34" charset="0"/>
              </a:rPr>
              <a:t>Magnesitas</a:t>
            </a:r>
            <a:r>
              <a:rPr lang="en-US" sz="2000" b="1" dirty="0" smtClean="0">
                <a:latin typeface="Calibri" pitchFamily="34" charset="0"/>
              </a:rPr>
              <a:t> </a:t>
            </a:r>
            <a:r>
              <a:rPr lang="en-US" sz="2000" b="1" dirty="0" err="1" smtClean="0">
                <a:latin typeface="Calibri" pitchFamily="34" charset="0"/>
              </a:rPr>
              <a:t>Navarras</a:t>
            </a:r>
            <a:r>
              <a:rPr lang="en-US" sz="2000" b="1" dirty="0" smtClean="0">
                <a:latin typeface="Calibri" pitchFamily="34" charset="0"/>
              </a:rPr>
              <a:t> SA in Spain (40% share)</a:t>
            </a:r>
          </a:p>
          <a:p>
            <a:pPr>
              <a:buNone/>
            </a:pPr>
            <a:r>
              <a:rPr lang="en-US" sz="2000" dirty="0" smtClean="0">
                <a:latin typeface="Calibri" pitchFamily="34" charset="0"/>
              </a:rPr>
              <a:t>	</a:t>
            </a:r>
            <a:r>
              <a:rPr lang="en-US" sz="2000" b="1" dirty="0" smtClean="0">
                <a:latin typeface="Calibri" pitchFamily="34" charset="0"/>
              </a:rPr>
              <a:t>Van </a:t>
            </a:r>
            <a:r>
              <a:rPr lang="en-US" sz="2000" b="1" dirty="0" err="1" smtClean="0">
                <a:latin typeface="Calibri" pitchFamily="34" charset="0"/>
              </a:rPr>
              <a:t>Mannekus</a:t>
            </a:r>
            <a:r>
              <a:rPr lang="en-US" sz="2000" b="1" dirty="0" smtClean="0">
                <a:latin typeface="Calibri" pitchFamily="34" charset="0"/>
              </a:rPr>
              <a:t> &amp; Co BV in the Netherlands (50% share</a:t>
            </a:r>
            <a:r>
              <a:rPr lang="en-US" b="1" dirty="0" smtClean="0">
                <a:latin typeface="Calibri" pitchFamily="34" charset="0"/>
              </a:rPr>
              <a:t>)</a:t>
            </a:r>
          </a:p>
          <a:p>
            <a:pPr>
              <a:buNone/>
            </a:pPr>
            <a:r>
              <a:rPr lang="en-US" dirty="0" smtClean="0">
                <a:latin typeface="Calibri" pitchFamily="34" charset="0"/>
              </a:rPr>
              <a:t>	</a:t>
            </a:r>
            <a:r>
              <a:rPr lang="en-US" sz="2000" b="1" dirty="0" smtClean="0">
                <a:latin typeface="Calibri" pitchFamily="34" charset="0"/>
              </a:rPr>
              <a:t>Akdeniz Mineral Kaynaklari A.S in Turkey (90% share)</a:t>
            </a:r>
          </a:p>
          <a:p>
            <a:pPr>
              <a:buNone/>
            </a:pPr>
            <a:r>
              <a:rPr lang="en-US" sz="2000" dirty="0" smtClean="0">
                <a:latin typeface="Calibri" pitchFamily="34" charset="0"/>
              </a:rPr>
              <a:t>	</a:t>
            </a:r>
            <a:endParaRPr lang="el-GR" sz="2000" dirty="0" smtClean="0">
              <a:latin typeface="Calibri" pitchFamily="34" charset="0"/>
            </a:endParaRPr>
          </a:p>
        </p:txBody>
      </p:sp>
      <p:pic>
        <p:nvPicPr>
          <p:cNvPr id="7" name="Content Placeholder 6" descr="kumbet.JPG"/>
          <p:cNvPicPr>
            <a:picLocks noGrp="1" noChangeAspect="1"/>
          </p:cNvPicPr>
          <p:nvPr>
            <p:ph sz="quarter" idx="4"/>
          </p:nvPr>
        </p:nvPicPr>
        <p:blipFill>
          <a:blip r:embed="rId2" cstate="print"/>
          <a:stretch>
            <a:fillRect/>
          </a:stretch>
        </p:blipFill>
        <p:spPr>
          <a:xfrm>
            <a:off x="4572000" y="2492896"/>
            <a:ext cx="4248472" cy="338437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tockwerk.jpg"/>
          <p:cNvPicPr>
            <a:picLocks noGrp="1" noChangeAspect="1"/>
          </p:cNvPicPr>
          <p:nvPr>
            <p:ph idx="1"/>
          </p:nvPr>
        </p:nvPicPr>
        <p:blipFill>
          <a:blip r:embed="rId2" cstate="print"/>
          <a:stretch>
            <a:fillRect/>
          </a:stretch>
        </p:blipFill>
        <p:spPr>
          <a:xfrm>
            <a:off x="1554692" y="1481138"/>
            <a:ext cx="6034616" cy="4525962"/>
          </a:xfrm>
        </p:spPr>
      </p:pic>
      <p:sp>
        <p:nvSpPr>
          <p:cNvPr id="4" name="Title 3"/>
          <p:cNvSpPr>
            <a:spLocks noGrp="1"/>
          </p:cNvSpPr>
          <p:nvPr>
            <p:ph type="title"/>
          </p:nvPr>
        </p:nvSpPr>
        <p:spPr/>
        <p:txBody>
          <a:bodyPr>
            <a:normAutofit fontScale="90000"/>
          </a:bodyPr>
          <a:lstStyle/>
          <a:p>
            <a:r>
              <a:rPr lang="en-US" sz="4400" dirty="0" smtClean="0">
                <a:latin typeface="Calibri" pitchFamily="34" charset="0"/>
              </a:rPr>
              <a:t>Production Process  - Yerakini Mines</a:t>
            </a:r>
            <a:br>
              <a:rPr lang="en-US" sz="4400" dirty="0" smtClean="0">
                <a:latin typeface="Calibri" pitchFamily="34" charset="0"/>
              </a:rPr>
            </a:b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476672"/>
            <a:ext cx="8229600" cy="5530619"/>
          </a:xfrm>
        </p:spPr>
        <p:txBody>
          <a:bodyPr>
            <a:noAutofit/>
          </a:bodyPr>
          <a:lstStyle/>
          <a:p>
            <a:pPr>
              <a:spcAft>
                <a:spcPts val="600"/>
              </a:spcAft>
            </a:pPr>
            <a:r>
              <a:rPr lang="en-US" sz="2000" b="1" dirty="0" smtClean="0">
                <a:latin typeface="Calibri" pitchFamily="34" charset="0"/>
              </a:rPr>
              <a:t>Mining </a:t>
            </a:r>
            <a:r>
              <a:rPr lang="en-US" sz="2000" dirty="0" smtClean="0">
                <a:latin typeface="Calibri" pitchFamily="34" charset="0"/>
              </a:rPr>
              <a:t> Open pit mine  Magnesite ore of </a:t>
            </a:r>
            <a:r>
              <a:rPr lang="en-US" sz="2000" dirty="0" err="1" smtClean="0">
                <a:latin typeface="Calibri" pitchFamily="34" charset="0"/>
              </a:rPr>
              <a:t>stockwerk</a:t>
            </a:r>
            <a:r>
              <a:rPr lang="en-US" sz="2000" dirty="0" smtClean="0">
                <a:latin typeface="Calibri" pitchFamily="34" charset="0"/>
              </a:rPr>
              <a:t> type - Microcrystalline  Host rock </a:t>
            </a:r>
            <a:r>
              <a:rPr lang="en-US" sz="2000" dirty="0" err="1" smtClean="0">
                <a:latin typeface="Calibri" pitchFamily="34" charset="0"/>
              </a:rPr>
              <a:t>dunite</a:t>
            </a:r>
            <a:r>
              <a:rPr lang="en-US" sz="2000" dirty="0" smtClean="0">
                <a:latin typeface="Calibri" pitchFamily="34" charset="0"/>
              </a:rPr>
              <a:t> - serpentine </a:t>
            </a:r>
          </a:p>
          <a:p>
            <a:pPr>
              <a:spcAft>
                <a:spcPts val="600"/>
              </a:spcAft>
            </a:pPr>
            <a:r>
              <a:rPr lang="en-US" sz="2000" b="1" dirty="0" smtClean="0">
                <a:latin typeface="Calibri" pitchFamily="34" charset="0"/>
              </a:rPr>
              <a:t>Pre-beneficiation</a:t>
            </a:r>
            <a:r>
              <a:rPr lang="en-US" sz="2000" dirty="0" smtClean="0">
                <a:latin typeface="Calibri" pitchFamily="34" charset="0"/>
              </a:rPr>
              <a:t> Separation of </a:t>
            </a:r>
            <a:r>
              <a:rPr lang="en-US" sz="2000" dirty="0" err="1" smtClean="0">
                <a:latin typeface="Calibri" pitchFamily="34" charset="0"/>
              </a:rPr>
              <a:t>magnesite</a:t>
            </a:r>
            <a:r>
              <a:rPr lang="en-US" sz="2000" dirty="0" smtClean="0">
                <a:latin typeface="Calibri" pitchFamily="34" charset="0"/>
              </a:rPr>
              <a:t> from host rock </a:t>
            </a:r>
          </a:p>
          <a:p>
            <a:pPr>
              <a:spcAft>
                <a:spcPts val="600"/>
              </a:spcAft>
              <a:buNone/>
            </a:pPr>
            <a:r>
              <a:rPr lang="en-US" sz="2000" dirty="0" smtClean="0">
                <a:latin typeface="Calibri" pitchFamily="34" charset="0"/>
              </a:rPr>
              <a:t>	Processing Method: Laser sorters </a:t>
            </a:r>
          </a:p>
          <a:p>
            <a:pPr>
              <a:spcAft>
                <a:spcPts val="600"/>
              </a:spcAft>
            </a:pPr>
            <a:r>
              <a:rPr lang="en-US" sz="2000" b="1" dirty="0" smtClean="0">
                <a:latin typeface="Calibri" pitchFamily="34" charset="0"/>
              </a:rPr>
              <a:t>Beneficiation</a:t>
            </a:r>
            <a:r>
              <a:rPr lang="en-US" sz="2000" dirty="0" smtClean="0">
                <a:latin typeface="Calibri" pitchFamily="34" charset="0"/>
              </a:rPr>
              <a:t> Qualitative separation of raw </a:t>
            </a:r>
            <a:r>
              <a:rPr lang="en-US" sz="2000" dirty="0" err="1" smtClean="0">
                <a:latin typeface="Calibri" pitchFamily="34" charset="0"/>
              </a:rPr>
              <a:t>magnesite</a:t>
            </a:r>
            <a:r>
              <a:rPr lang="en-US" sz="2000" dirty="0" smtClean="0">
                <a:latin typeface="Calibri" pitchFamily="34" charset="0"/>
              </a:rPr>
              <a:t> grades  into different qualities – kiln feed material </a:t>
            </a:r>
          </a:p>
          <a:p>
            <a:pPr>
              <a:spcAft>
                <a:spcPts val="600"/>
              </a:spcAft>
              <a:buNone/>
            </a:pPr>
            <a:r>
              <a:rPr lang="en-US" sz="2000" dirty="0" smtClean="0">
                <a:latin typeface="Calibri" pitchFamily="34" charset="0"/>
              </a:rPr>
              <a:t>	Processing Methods: Camera sorters - Magnetic separation - Heavy media separation </a:t>
            </a:r>
          </a:p>
          <a:p>
            <a:pPr>
              <a:spcAft>
                <a:spcPts val="600"/>
              </a:spcAft>
            </a:pPr>
            <a:r>
              <a:rPr lang="en-US" sz="2000" b="1" dirty="0" err="1" smtClean="0">
                <a:latin typeface="Calibri" pitchFamily="34" charset="0"/>
              </a:rPr>
              <a:t>Calcination</a:t>
            </a:r>
            <a:r>
              <a:rPr lang="en-US" sz="2000" dirty="0" smtClean="0">
                <a:latin typeface="Calibri" pitchFamily="34" charset="0"/>
              </a:rPr>
              <a:t>   MgCO</a:t>
            </a:r>
            <a:r>
              <a:rPr lang="en-US" sz="2000" baseline="-25000" dirty="0" smtClean="0">
                <a:latin typeface="Calibri" pitchFamily="34" charset="0"/>
              </a:rPr>
              <a:t>3</a:t>
            </a:r>
            <a:r>
              <a:rPr lang="en-US" sz="2000" dirty="0" smtClean="0">
                <a:latin typeface="Calibri" pitchFamily="34" charset="0"/>
              </a:rPr>
              <a:t>          </a:t>
            </a:r>
            <a:r>
              <a:rPr lang="en-US" sz="2000" dirty="0" err="1" smtClean="0">
                <a:latin typeface="Calibri" pitchFamily="34" charset="0"/>
              </a:rPr>
              <a:t>MgO</a:t>
            </a:r>
            <a:r>
              <a:rPr lang="en-US" sz="2000" dirty="0" smtClean="0">
                <a:latin typeface="Calibri" pitchFamily="34" charset="0"/>
              </a:rPr>
              <a:t> + CO</a:t>
            </a:r>
            <a:r>
              <a:rPr lang="en-US" sz="2000" baseline="-25000" dirty="0" smtClean="0">
                <a:latin typeface="Calibri" pitchFamily="34" charset="0"/>
              </a:rPr>
              <a:t>2</a:t>
            </a:r>
            <a:r>
              <a:rPr lang="en-US" sz="2000" dirty="0" smtClean="0">
                <a:latin typeface="Calibri" pitchFamily="34" charset="0"/>
              </a:rPr>
              <a:t>      - 3 rotary and 2 shaft kilns</a:t>
            </a:r>
          </a:p>
          <a:p>
            <a:pPr>
              <a:spcAft>
                <a:spcPts val="600"/>
              </a:spcAft>
              <a:buFont typeface="Arial" pitchFamily="34" charset="0"/>
              <a:buChar char="•"/>
            </a:pPr>
            <a:r>
              <a:rPr lang="en-US" sz="2000" dirty="0" err="1" smtClean="0">
                <a:latin typeface="Calibri" pitchFamily="34" charset="0"/>
              </a:rPr>
              <a:t>Calcination</a:t>
            </a:r>
            <a:r>
              <a:rPr lang="en-US" sz="2000" dirty="0" smtClean="0">
                <a:latin typeface="Calibri" pitchFamily="34" charset="0"/>
              </a:rPr>
              <a:t> at 1.100</a:t>
            </a:r>
            <a:r>
              <a:rPr lang="en-US" sz="2000" baseline="30000" dirty="0" smtClean="0">
                <a:latin typeface="Calibri" pitchFamily="34" charset="0"/>
              </a:rPr>
              <a:t>o</a:t>
            </a:r>
            <a:r>
              <a:rPr lang="en-US" sz="2000" dirty="0" smtClean="0">
                <a:latin typeface="Calibri" pitchFamily="34" charset="0"/>
              </a:rPr>
              <a:t>C          Caustic Magnesia </a:t>
            </a:r>
          </a:p>
          <a:p>
            <a:pPr>
              <a:spcAft>
                <a:spcPts val="600"/>
              </a:spcAft>
              <a:buFont typeface="Arial" pitchFamily="34" charset="0"/>
              <a:buChar char="•"/>
            </a:pPr>
            <a:r>
              <a:rPr lang="en-US" sz="2000" dirty="0" err="1" smtClean="0">
                <a:latin typeface="Calibri" pitchFamily="34" charset="0"/>
              </a:rPr>
              <a:t>Calcination</a:t>
            </a:r>
            <a:r>
              <a:rPr lang="en-US" sz="2000" dirty="0" smtClean="0">
                <a:latin typeface="Calibri" pitchFamily="34" charset="0"/>
              </a:rPr>
              <a:t> at 1.900</a:t>
            </a:r>
            <a:r>
              <a:rPr lang="en-US" sz="2000" baseline="30000" dirty="0" smtClean="0">
                <a:latin typeface="Calibri" pitchFamily="34" charset="0"/>
              </a:rPr>
              <a:t>o</a:t>
            </a:r>
            <a:r>
              <a:rPr lang="en-US" sz="2000" dirty="0" smtClean="0">
                <a:latin typeface="Calibri" pitchFamily="34" charset="0"/>
              </a:rPr>
              <a:t>C          Dead Burned Magnesia</a:t>
            </a:r>
          </a:p>
          <a:p>
            <a:pPr>
              <a:spcAft>
                <a:spcPts val="600"/>
              </a:spcAft>
            </a:pPr>
            <a:r>
              <a:rPr lang="en-US" sz="2000" b="1" dirty="0" smtClean="0">
                <a:latin typeface="Calibri" pitchFamily="34" charset="0"/>
              </a:rPr>
              <a:t>Final processing  of CCM and DBM </a:t>
            </a:r>
          </a:p>
          <a:p>
            <a:pPr>
              <a:spcAft>
                <a:spcPts val="600"/>
              </a:spcAft>
            </a:pPr>
            <a:r>
              <a:rPr lang="en-US" sz="2000" b="1" dirty="0" smtClean="0">
                <a:latin typeface="Calibri" pitchFamily="34" charset="0"/>
              </a:rPr>
              <a:t>Production of refractory mixes</a:t>
            </a:r>
            <a:r>
              <a:rPr lang="en-US" sz="2000" dirty="0" smtClean="0">
                <a:latin typeface="Calibri" pitchFamily="34" charset="0"/>
              </a:rPr>
              <a:t>.  </a:t>
            </a:r>
            <a:endParaRPr lang="el-GR" sz="2000" dirty="0">
              <a:latin typeface="Calibri" pitchFamily="34" charset="0"/>
            </a:endParaRPr>
          </a:p>
        </p:txBody>
      </p:sp>
      <p:sp>
        <p:nvSpPr>
          <p:cNvPr id="3" name="Title 2"/>
          <p:cNvSpPr>
            <a:spLocks noGrp="1"/>
          </p:cNvSpPr>
          <p:nvPr>
            <p:ph type="title"/>
          </p:nvPr>
        </p:nvSpPr>
        <p:spPr>
          <a:xfrm>
            <a:off x="457200" y="274638"/>
            <a:ext cx="8229600" cy="634082"/>
          </a:xfrm>
        </p:spPr>
        <p:txBody>
          <a:bodyPr>
            <a:normAutofit fontScale="90000"/>
          </a:bodyPr>
          <a:lstStyle/>
          <a:p>
            <a:r>
              <a:rPr lang="el-GR" sz="4000" u="sng" dirty="0" smtClean="0">
                <a:latin typeface="Calibri" pitchFamily="34" charset="0"/>
              </a:rPr>
              <a:t/>
            </a:r>
            <a:br>
              <a:rPr lang="el-GR" sz="4000" u="sng" dirty="0" smtClean="0">
                <a:latin typeface="Calibri" pitchFamily="34" charset="0"/>
              </a:rPr>
            </a:br>
            <a:endParaRPr lang="el-GR" dirty="0"/>
          </a:p>
        </p:txBody>
      </p:sp>
      <p:cxnSp>
        <p:nvCxnSpPr>
          <p:cNvPr id="7" name="Straight Arrow Connector 6"/>
          <p:cNvCxnSpPr/>
          <p:nvPr/>
        </p:nvCxnSpPr>
        <p:spPr>
          <a:xfrm>
            <a:off x="3491880" y="3789040"/>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707904" y="4221088"/>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07904" y="4653136"/>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yerakini.jpg"/>
          <p:cNvPicPr>
            <a:picLocks noGrp="1" noChangeAspect="1"/>
          </p:cNvPicPr>
          <p:nvPr>
            <p:ph idx="1"/>
          </p:nvPr>
        </p:nvPicPr>
        <p:blipFill>
          <a:blip r:embed="rId2" cstate="print"/>
          <a:stretch>
            <a:fillRect/>
          </a:stretch>
        </p:blipFill>
        <p:spPr>
          <a:xfrm>
            <a:off x="611560" y="1196752"/>
            <a:ext cx="7992888" cy="324036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1088</TotalTime>
  <Words>639</Words>
  <Application>Microsoft Office PowerPoint</Application>
  <PresentationFormat>On-screen Show (4:3)</PresentationFormat>
  <Paragraphs>176</Paragraphs>
  <Slides>25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Concourse</vt:lpstr>
      <vt:lpstr>Photo Editor Photo</vt:lpstr>
      <vt:lpstr>Raw Materials University Day Future Needs and Opportunities 19 June 2014, Athens, Greece  MAGNESITE</vt:lpstr>
      <vt:lpstr> Company’s profile </vt:lpstr>
      <vt:lpstr>Slide 3</vt:lpstr>
      <vt:lpstr>Grecian Magnesite has implemented substantial investments in Yerakini for the expansion and improvement of our mines and production process.  Only in the last decade the cost of investments on new equipment amounted 32 million EUR.  Optimization of productivity: New beneficiation methods for the utilization of the old stock piles (secondary reserves)  State of the art production technologies such as laser optical sorters, high intensity magnets and Greco screens.  Minimization of environmental impact -Land restoration -Use of bio fuels -Water recycling -Dust emission control </vt:lpstr>
      <vt:lpstr>Slide 5</vt:lpstr>
      <vt:lpstr>Vision Our global vision is to expand our presence in high growth markets and participate in magnesite activities in mature markets and to create a world class manufacturing center for the production of innovative magnesia specialties with raw materials from around the world. </vt:lpstr>
      <vt:lpstr>Production Process  - Yerakini Mines </vt:lpstr>
      <vt:lpstr> </vt:lpstr>
      <vt:lpstr>Slide 9</vt:lpstr>
      <vt:lpstr>International Environment of MgO production</vt:lpstr>
      <vt:lpstr>Slide 11</vt:lpstr>
      <vt:lpstr>Grecian Magnesite Sales Strategy</vt:lpstr>
      <vt:lpstr>Grecian Magnesite Sales Tools </vt:lpstr>
      <vt:lpstr>Products &amp; Applications  Caustic calcined magnesite (reactive MgO) Purity: 80-98% MgO with SiO2 and CaO main impurities Low Fe and trace element content Wide range of reactivities with SSA: 10-100m2/g </vt:lpstr>
      <vt:lpstr>Slide 15</vt:lpstr>
      <vt:lpstr>  Dead Burned Magnesite  Purity 80-96% MgO  Bulk density: 3,2-3,4g/cm3   </vt:lpstr>
      <vt:lpstr>Slide 17</vt:lpstr>
      <vt:lpstr>Slide 18</vt:lpstr>
      <vt:lpstr>Our People</vt:lpstr>
      <vt:lpstr>Slide 20</vt:lpstr>
      <vt:lpstr>The future -  Guidelines</vt:lpstr>
      <vt:lpstr>Slide 22</vt:lpstr>
      <vt:lpstr>Slide 23</vt:lpstr>
      <vt:lpstr>Slide 24</vt:lpstr>
      <vt:lpstr>Slide 25</vt:lpstr>
    </vt:vector>
  </TitlesOfParts>
  <Company>Grecian Magnesite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Eleni Iskou</dc:creator>
  <cp:lastModifiedBy>Eleni</cp:lastModifiedBy>
  <cp:revision>134</cp:revision>
  <dcterms:created xsi:type="dcterms:W3CDTF">2013-07-16T08:50:34Z</dcterms:created>
  <dcterms:modified xsi:type="dcterms:W3CDTF">2014-06-18T10:55:36Z</dcterms:modified>
</cp:coreProperties>
</file>