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317" r:id="rId2"/>
    <p:sldId id="301" r:id="rId3"/>
    <p:sldId id="325" r:id="rId4"/>
    <p:sldId id="305" r:id="rId5"/>
    <p:sldId id="306" r:id="rId6"/>
    <p:sldId id="326" r:id="rId7"/>
    <p:sldId id="257" r:id="rId8"/>
    <p:sldId id="263" r:id="rId9"/>
    <p:sldId id="328" r:id="rId10"/>
    <p:sldId id="322" r:id="rId11"/>
    <p:sldId id="329" r:id="rId12"/>
    <p:sldId id="323" r:id="rId13"/>
    <p:sldId id="330" r:id="rId14"/>
    <p:sldId id="324" r:id="rId15"/>
    <p:sldId id="331" r:id="rId16"/>
    <p:sldId id="327" r:id="rId17"/>
    <p:sldId id="284" r:id="rId18"/>
  </p:sldIdLst>
  <p:sldSz cx="9144000" cy="6858000" type="screen4x3"/>
  <p:notesSz cx="6797675" cy="99282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  <a:srgbClr val="96BDE8"/>
    <a:srgbClr val="FF9933"/>
    <a:srgbClr val="598592"/>
    <a:srgbClr val="99B7C1"/>
    <a:srgbClr val="C3D69B"/>
    <a:srgbClr val="6464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542" autoAdjust="0"/>
    <p:restoredTop sz="77900" autoAdjust="0"/>
  </p:normalViewPr>
  <p:slideViewPr>
    <p:cSldViewPr>
      <p:cViewPr>
        <p:scale>
          <a:sx n="70" d="100"/>
          <a:sy n="70" d="100"/>
        </p:scale>
        <p:origin x="-522" y="-180"/>
      </p:cViewPr>
      <p:guideLst>
        <p:guide orient="horz" pos="1026"/>
        <p:guide orient="horz" pos="3203"/>
        <p:guide orient="horz" pos="3339"/>
        <p:guide pos="2880"/>
        <p:guide pos="567"/>
        <p:guide pos="5193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FAF574E-75EF-4F7E-8ACF-45EA3193512F}" type="doc">
      <dgm:prSet loTypeId="urn:microsoft.com/office/officeart/2005/8/layout/vList6" loCatId="list" qsTypeId="urn:microsoft.com/office/officeart/2005/8/quickstyle/3d1" qsCatId="3D" csTypeId="urn:microsoft.com/office/officeart/2005/8/colors/accent3_2" csCatId="accent3" phldr="1"/>
      <dgm:spPr/>
      <dgm:t>
        <a:bodyPr/>
        <a:lstStyle/>
        <a:p>
          <a:endParaRPr lang="en-US"/>
        </a:p>
      </dgm:t>
    </dgm:pt>
    <dgm:pt modelId="{EF03E7EE-C19D-47D8-9460-21B4A9625D8D}">
      <dgm:prSet phldrT="[Text]"/>
      <dgm:spPr>
        <a:solidFill>
          <a:srgbClr val="598592"/>
        </a:solidFill>
        <a:ln>
          <a:solidFill>
            <a:srgbClr val="598592"/>
          </a:solidFill>
        </a:ln>
      </dgm:spPr>
      <dgm:t>
        <a:bodyPr/>
        <a:lstStyle/>
        <a:p>
          <a:r>
            <a:rPr lang="en-US" dirty="0" smtClean="0"/>
            <a:t>New geographies</a:t>
          </a:r>
          <a:endParaRPr lang="en-US" dirty="0"/>
        </a:p>
      </dgm:t>
    </dgm:pt>
    <dgm:pt modelId="{EBE79333-C962-42AE-9D10-7EDA7A594E93}" type="parTrans" cxnId="{C1B7BC64-6CE9-4188-A7C4-41A7DF98A1DA}">
      <dgm:prSet/>
      <dgm:spPr/>
      <dgm:t>
        <a:bodyPr/>
        <a:lstStyle/>
        <a:p>
          <a:endParaRPr lang="en-US"/>
        </a:p>
      </dgm:t>
    </dgm:pt>
    <dgm:pt modelId="{EE88B9C8-D223-4D34-A1BE-15099E560D41}" type="sibTrans" cxnId="{C1B7BC64-6CE9-4188-A7C4-41A7DF98A1DA}">
      <dgm:prSet/>
      <dgm:spPr/>
      <dgm:t>
        <a:bodyPr/>
        <a:lstStyle/>
        <a:p>
          <a:endParaRPr lang="en-US"/>
        </a:p>
      </dgm:t>
    </dgm:pt>
    <dgm:pt modelId="{C7801297-1A19-433B-AB21-FDC3730E8397}">
      <dgm:prSet phldrT="[Text]"/>
      <dgm:spPr>
        <a:solidFill>
          <a:srgbClr val="598592"/>
        </a:solidFill>
        <a:ln>
          <a:solidFill>
            <a:srgbClr val="598592"/>
          </a:solidFill>
        </a:ln>
      </dgm:spPr>
      <dgm:t>
        <a:bodyPr/>
        <a:lstStyle/>
        <a:p>
          <a:r>
            <a:rPr lang="en-US" dirty="0" smtClean="0"/>
            <a:t>New solutions</a:t>
          </a:r>
          <a:endParaRPr lang="en-US" dirty="0"/>
        </a:p>
      </dgm:t>
    </dgm:pt>
    <dgm:pt modelId="{CEAA2E35-5D28-441D-85C8-85C357B54BD4}" type="parTrans" cxnId="{64616C06-647C-42D7-B441-7C7AA2C79F2B}">
      <dgm:prSet/>
      <dgm:spPr/>
      <dgm:t>
        <a:bodyPr/>
        <a:lstStyle/>
        <a:p>
          <a:endParaRPr lang="en-US"/>
        </a:p>
      </dgm:t>
    </dgm:pt>
    <dgm:pt modelId="{3D0CD6C5-AB45-4239-9D6D-FFA0B2A00990}" type="sibTrans" cxnId="{64616C06-647C-42D7-B441-7C7AA2C79F2B}">
      <dgm:prSet/>
      <dgm:spPr/>
      <dgm:t>
        <a:bodyPr/>
        <a:lstStyle/>
        <a:p>
          <a:endParaRPr lang="en-US"/>
        </a:p>
      </dgm:t>
    </dgm:pt>
    <dgm:pt modelId="{469E326A-1BA6-4A22-B51B-34D372FCDE8B}">
      <dgm:prSet phldrT="[Text]"/>
      <dgm:spPr>
        <a:solidFill>
          <a:srgbClr val="598592"/>
        </a:solidFill>
        <a:ln>
          <a:solidFill>
            <a:srgbClr val="598592"/>
          </a:solidFill>
        </a:ln>
      </dgm:spPr>
      <dgm:t>
        <a:bodyPr/>
        <a:lstStyle/>
        <a:p>
          <a:r>
            <a:rPr lang="en-US" dirty="0" smtClean="0"/>
            <a:t>Diversify applications</a:t>
          </a:r>
          <a:endParaRPr lang="en-US" dirty="0"/>
        </a:p>
      </dgm:t>
    </dgm:pt>
    <dgm:pt modelId="{6A76D459-45EE-4B6F-9C78-7B840E08CA82}" type="parTrans" cxnId="{8517AC8E-D871-4A0C-9AAE-40CC293AD4DE}">
      <dgm:prSet/>
      <dgm:spPr/>
      <dgm:t>
        <a:bodyPr/>
        <a:lstStyle/>
        <a:p>
          <a:endParaRPr lang="en-US"/>
        </a:p>
      </dgm:t>
    </dgm:pt>
    <dgm:pt modelId="{548177F7-6D14-447A-8DAA-95DC005753EC}" type="sibTrans" cxnId="{8517AC8E-D871-4A0C-9AAE-40CC293AD4DE}">
      <dgm:prSet/>
      <dgm:spPr/>
      <dgm:t>
        <a:bodyPr/>
        <a:lstStyle/>
        <a:p>
          <a:endParaRPr lang="en-US"/>
        </a:p>
      </dgm:t>
    </dgm:pt>
    <dgm:pt modelId="{0F6CD64F-FB20-40D8-ACC5-ECB6764FBF86}" type="pres">
      <dgm:prSet presAssocID="{0FAF574E-75EF-4F7E-8ACF-45EA3193512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5E31F608-B88C-42EE-AD11-A1A860100B0D}" type="pres">
      <dgm:prSet presAssocID="{EF03E7EE-C19D-47D8-9460-21B4A9625D8D}" presName="linNode" presStyleCnt="0"/>
      <dgm:spPr/>
    </dgm:pt>
    <dgm:pt modelId="{759948F4-93CC-4ECD-9677-DECBDA44CC64}" type="pres">
      <dgm:prSet presAssocID="{EF03E7EE-C19D-47D8-9460-21B4A9625D8D}" presName="parentShp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1E03C05-E286-4A5C-80E5-145EC86EEFC6}" type="pres">
      <dgm:prSet presAssocID="{EF03E7EE-C19D-47D8-9460-21B4A9625D8D}" presName="childShp" presStyleLbl="bgAccFollowNode1" presStyleIdx="0" presStyleCnt="3">
        <dgm:presLayoutVars>
          <dgm:bulletEnabled val="1"/>
        </dgm:presLayoutVars>
      </dgm:prSet>
      <dgm:spPr/>
    </dgm:pt>
    <dgm:pt modelId="{6EB390D8-C9F0-4074-AF35-F444AF5C4396}" type="pres">
      <dgm:prSet presAssocID="{EE88B9C8-D223-4D34-A1BE-15099E560D41}" presName="spacing" presStyleCnt="0"/>
      <dgm:spPr/>
    </dgm:pt>
    <dgm:pt modelId="{56070AA3-5F59-473F-9BDE-139EC1B78952}" type="pres">
      <dgm:prSet presAssocID="{C7801297-1A19-433B-AB21-FDC3730E8397}" presName="linNode" presStyleCnt="0"/>
      <dgm:spPr/>
    </dgm:pt>
    <dgm:pt modelId="{05DD9A34-E435-4478-A4AF-A2BB51B1FD5E}" type="pres">
      <dgm:prSet presAssocID="{C7801297-1A19-433B-AB21-FDC3730E8397}" presName="parentShp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35B27B-8801-4D43-A3B9-941CB5107E20}" type="pres">
      <dgm:prSet presAssocID="{C7801297-1A19-433B-AB21-FDC3730E8397}" presName="childShp" presStyleLbl="bgAccFollowNode1" presStyleIdx="1" presStyleCnt="3">
        <dgm:presLayoutVars>
          <dgm:bulletEnabled val="1"/>
        </dgm:presLayoutVars>
      </dgm:prSet>
      <dgm:spPr/>
    </dgm:pt>
    <dgm:pt modelId="{677F7491-7D4A-4645-BDDF-B9E259544129}" type="pres">
      <dgm:prSet presAssocID="{3D0CD6C5-AB45-4239-9D6D-FFA0B2A00990}" presName="spacing" presStyleCnt="0"/>
      <dgm:spPr/>
    </dgm:pt>
    <dgm:pt modelId="{2A6847AE-0D37-48D2-84A7-01640F8C2EAA}" type="pres">
      <dgm:prSet presAssocID="{469E326A-1BA6-4A22-B51B-34D372FCDE8B}" presName="linNode" presStyleCnt="0"/>
      <dgm:spPr/>
    </dgm:pt>
    <dgm:pt modelId="{A1A8BBA8-12B4-426D-A7AB-9159BF7FF916}" type="pres">
      <dgm:prSet presAssocID="{469E326A-1BA6-4A22-B51B-34D372FCDE8B}" presName="parentShp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04CB19-986D-45A5-9C1C-EC32203CFFA6}" type="pres">
      <dgm:prSet presAssocID="{469E326A-1BA6-4A22-B51B-34D372FCDE8B}" presName="childShp" presStyleLbl="bgAccFollowNode1" presStyleIdx="2" presStyleCnt="3">
        <dgm:presLayoutVars>
          <dgm:bulletEnabled val="1"/>
        </dgm:presLayoutVars>
      </dgm:prSet>
      <dgm:spPr/>
    </dgm:pt>
  </dgm:ptLst>
  <dgm:cxnLst>
    <dgm:cxn modelId="{F1831FB8-12C1-4072-AA52-714F8ACC3C8C}" type="presOf" srcId="{C7801297-1A19-433B-AB21-FDC3730E8397}" destId="{05DD9A34-E435-4478-A4AF-A2BB51B1FD5E}" srcOrd="0" destOrd="0" presId="urn:microsoft.com/office/officeart/2005/8/layout/vList6"/>
    <dgm:cxn modelId="{64616C06-647C-42D7-B441-7C7AA2C79F2B}" srcId="{0FAF574E-75EF-4F7E-8ACF-45EA3193512F}" destId="{C7801297-1A19-433B-AB21-FDC3730E8397}" srcOrd="1" destOrd="0" parTransId="{CEAA2E35-5D28-441D-85C8-85C357B54BD4}" sibTransId="{3D0CD6C5-AB45-4239-9D6D-FFA0B2A00990}"/>
    <dgm:cxn modelId="{A8297E90-4B7E-4A28-A7B5-88BC1B0B465B}" type="presOf" srcId="{EF03E7EE-C19D-47D8-9460-21B4A9625D8D}" destId="{759948F4-93CC-4ECD-9677-DECBDA44CC64}" srcOrd="0" destOrd="0" presId="urn:microsoft.com/office/officeart/2005/8/layout/vList6"/>
    <dgm:cxn modelId="{8517AC8E-D871-4A0C-9AAE-40CC293AD4DE}" srcId="{0FAF574E-75EF-4F7E-8ACF-45EA3193512F}" destId="{469E326A-1BA6-4A22-B51B-34D372FCDE8B}" srcOrd="2" destOrd="0" parTransId="{6A76D459-45EE-4B6F-9C78-7B840E08CA82}" sibTransId="{548177F7-6D14-447A-8DAA-95DC005753EC}"/>
    <dgm:cxn modelId="{96489697-DC6F-4302-8B44-E306B6DA52AC}" type="presOf" srcId="{469E326A-1BA6-4A22-B51B-34D372FCDE8B}" destId="{A1A8BBA8-12B4-426D-A7AB-9159BF7FF916}" srcOrd="0" destOrd="0" presId="urn:microsoft.com/office/officeart/2005/8/layout/vList6"/>
    <dgm:cxn modelId="{23343D29-FD56-4516-9DFA-599363C08D01}" type="presOf" srcId="{0FAF574E-75EF-4F7E-8ACF-45EA3193512F}" destId="{0F6CD64F-FB20-40D8-ACC5-ECB6764FBF86}" srcOrd="0" destOrd="0" presId="urn:microsoft.com/office/officeart/2005/8/layout/vList6"/>
    <dgm:cxn modelId="{C1B7BC64-6CE9-4188-A7C4-41A7DF98A1DA}" srcId="{0FAF574E-75EF-4F7E-8ACF-45EA3193512F}" destId="{EF03E7EE-C19D-47D8-9460-21B4A9625D8D}" srcOrd="0" destOrd="0" parTransId="{EBE79333-C962-42AE-9D10-7EDA7A594E93}" sibTransId="{EE88B9C8-D223-4D34-A1BE-15099E560D41}"/>
    <dgm:cxn modelId="{CFDF7896-D252-4399-AFCE-F3C705DF6E76}" type="presParOf" srcId="{0F6CD64F-FB20-40D8-ACC5-ECB6764FBF86}" destId="{5E31F608-B88C-42EE-AD11-A1A860100B0D}" srcOrd="0" destOrd="0" presId="urn:microsoft.com/office/officeart/2005/8/layout/vList6"/>
    <dgm:cxn modelId="{DA68BE8E-4FFA-4FC4-919B-403DF599CC75}" type="presParOf" srcId="{5E31F608-B88C-42EE-AD11-A1A860100B0D}" destId="{759948F4-93CC-4ECD-9677-DECBDA44CC64}" srcOrd="0" destOrd="0" presId="urn:microsoft.com/office/officeart/2005/8/layout/vList6"/>
    <dgm:cxn modelId="{131FE301-3E39-4DBF-9969-C746598BDD2C}" type="presParOf" srcId="{5E31F608-B88C-42EE-AD11-A1A860100B0D}" destId="{A1E03C05-E286-4A5C-80E5-145EC86EEFC6}" srcOrd="1" destOrd="0" presId="urn:microsoft.com/office/officeart/2005/8/layout/vList6"/>
    <dgm:cxn modelId="{26DC5417-94C8-4D5C-A680-2E0CD3392680}" type="presParOf" srcId="{0F6CD64F-FB20-40D8-ACC5-ECB6764FBF86}" destId="{6EB390D8-C9F0-4074-AF35-F444AF5C4396}" srcOrd="1" destOrd="0" presId="urn:microsoft.com/office/officeart/2005/8/layout/vList6"/>
    <dgm:cxn modelId="{C253CCFA-1D54-48D1-9A1D-E46D243E7CB6}" type="presParOf" srcId="{0F6CD64F-FB20-40D8-ACC5-ECB6764FBF86}" destId="{56070AA3-5F59-473F-9BDE-139EC1B78952}" srcOrd="2" destOrd="0" presId="urn:microsoft.com/office/officeart/2005/8/layout/vList6"/>
    <dgm:cxn modelId="{34F70171-85B4-405E-8139-FEAA02C8BB0C}" type="presParOf" srcId="{56070AA3-5F59-473F-9BDE-139EC1B78952}" destId="{05DD9A34-E435-4478-A4AF-A2BB51B1FD5E}" srcOrd="0" destOrd="0" presId="urn:microsoft.com/office/officeart/2005/8/layout/vList6"/>
    <dgm:cxn modelId="{BE64A54E-165C-4209-B4EA-E254702992FE}" type="presParOf" srcId="{56070AA3-5F59-473F-9BDE-139EC1B78952}" destId="{DC35B27B-8801-4D43-A3B9-941CB5107E20}" srcOrd="1" destOrd="0" presId="urn:microsoft.com/office/officeart/2005/8/layout/vList6"/>
    <dgm:cxn modelId="{482C682A-3654-485D-BECD-1413F6E325AD}" type="presParOf" srcId="{0F6CD64F-FB20-40D8-ACC5-ECB6764FBF86}" destId="{677F7491-7D4A-4645-BDDF-B9E259544129}" srcOrd="3" destOrd="0" presId="urn:microsoft.com/office/officeart/2005/8/layout/vList6"/>
    <dgm:cxn modelId="{0093C104-054B-48F7-B40F-8B417411F05B}" type="presParOf" srcId="{0F6CD64F-FB20-40D8-ACC5-ECB6764FBF86}" destId="{2A6847AE-0D37-48D2-84A7-01640F8C2EAA}" srcOrd="4" destOrd="0" presId="urn:microsoft.com/office/officeart/2005/8/layout/vList6"/>
    <dgm:cxn modelId="{7828D664-DFF3-4CD4-80D0-4E3D703BBCF2}" type="presParOf" srcId="{2A6847AE-0D37-48D2-84A7-01640F8C2EAA}" destId="{A1A8BBA8-12B4-426D-A7AB-9159BF7FF916}" srcOrd="0" destOrd="0" presId="urn:microsoft.com/office/officeart/2005/8/layout/vList6"/>
    <dgm:cxn modelId="{2F7444A1-60EA-4BA8-BF7C-9FD0CF804B5E}" type="presParOf" srcId="{2A6847AE-0D37-48D2-84A7-01640F8C2EAA}" destId="{7404CB19-986D-45A5-9C1C-EC32203CFFA6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2EDFDE5-E3CF-47F1-99D5-33C1B9432103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l-GR"/>
        </a:p>
      </dgm:t>
    </dgm:pt>
    <dgm:pt modelId="{ABA54CA9-613B-488B-A44E-9673DDA07983}">
      <dgm:prSet phldrT="[Text]" custT="1"/>
      <dgm:spPr/>
      <dgm:t>
        <a:bodyPr/>
        <a:lstStyle/>
        <a:p>
          <a:r>
            <a:rPr lang="en-US" sz="1400" dirty="0" smtClean="0">
              <a:latin typeface="Arial  "/>
            </a:rPr>
            <a:t>Need for </a:t>
          </a:r>
          <a:r>
            <a:rPr lang="en-US" sz="1400" b="1" dirty="0" smtClean="0">
              <a:latin typeface="Arial  "/>
            </a:rPr>
            <a:t>expanding S&amp;B’s Product Portfolio (2011)</a:t>
          </a:r>
          <a:endParaRPr lang="el-GR" sz="1400" b="1" dirty="0">
            <a:latin typeface="Arial  "/>
          </a:endParaRPr>
        </a:p>
      </dgm:t>
    </dgm:pt>
    <dgm:pt modelId="{7C727E07-97A8-4A78-BD57-784119887093}" type="parTrans" cxnId="{03183D93-AF69-45DF-9202-98EAD869B787}">
      <dgm:prSet/>
      <dgm:spPr/>
      <dgm:t>
        <a:bodyPr/>
        <a:lstStyle/>
        <a:p>
          <a:endParaRPr lang="el-GR"/>
        </a:p>
      </dgm:t>
    </dgm:pt>
    <dgm:pt modelId="{440A872C-A602-4D0A-B3FF-22DF69F9DB63}" type="sibTrans" cxnId="{03183D93-AF69-45DF-9202-98EAD869B787}">
      <dgm:prSet/>
      <dgm:spPr/>
      <dgm:t>
        <a:bodyPr/>
        <a:lstStyle/>
        <a:p>
          <a:endParaRPr lang="el-GR"/>
        </a:p>
      </dgm:t>
    </dgm:pt>
    <dgm:pt modelId="{240A5D61-7DCF-41B0-B86C-DD4327AB2B41}">
      <dgm:prSet phldrT="[Text]" custT="1"/>
      <dgm:spPr/>
      <dgm:t>
        <a:bodyPr/>
        <a:lstStyle/>
        <a:p>
          <a:r>
            <a:rPr lang="en-US" sz="1400" dirty="0" smtClean="0">
              <a:latin typeface="Arial  "/>
            </a:rPr>
            <a:t>Acquisition of a Market Leader </a:t>
          </a:r>
          <a:r>
            <a:rPr lang="en-US" sz="1400" b="1" dirty="0" smtClean="0">
              <a:latin typeface="Arial  "/>
            </a:rPr>
            <a:t>(2012</a:t>
          </a:r>
          <a:r>
            <a:rPr lang="en-US" sz="1400" dirty="0" smtClean="0">
              <a:latin typeface="Arial  "/>
            </a:rPr>
            <a:t>):</a:t>
          </a:r>
          <a:endParaRPr lang="el-GR" sz="1400" dirty="0">
            <a:latin typeface="Arial  "/>
          </a:endParaRPr>
        </a:p>
      </dgm:t>
    </dgm:pt>
    <dgm:pt modelId="{4CD782DD-A2F5-407B-BC12-B4A3A050FB64}" type="parTrans" cxnId="{789E63B4-58C1-42A8-8264-11B557001497}">
      <dgm:prSet/>
      <dgm:spPr/>
      <dgm:t>
        <a:bodyPr/>
        <a:lstStyle/>
        <a:p>
          <a:endParaRPr lang="el-GR"/>
        </a:p>
      </dgm:t>
    </dgm:pt>
    <dgm:pt modelId="{8181EDAB-245C-4A0E-807F-A7D7B286577E}" type="sibTrans" cxnId="{789E63B4-58C1-42A8-8264-11B557001497}">
      <dgm:prSet/>
      <dgm:spPr/>
      <dgm:t>
        <a:bodyPr/>
        <a:lstStyle/>
        <a:p>
          <a:endParaRPr lang="el-GR"/>
        </a:p>
      </dgm:t>
    </dgm:pt>
    <dgm:pt modelId="{E8AAB020-0B49-4B9C-8443-33F80FEA6071}">
      <dgm:prSet phldrT="[Text]" custT="1"/>
      <dgm:spPr/>
      <dgm:t>
        <a:bodyPr/>
        <a:lstStyle/>
        <a:p>
          <a:r>
            <a:rPr lang="en-US" sz="1400" dirty="0" smtClean="0">
              <a:latin typeface="Arial  "/>
            </a:rPr>
            <a:t>NYCO as </a:t>
          </a:r>
          <a:r>
            <a:rPr lang="en-US" sz="1400" b="1" dirty="0" smtClean="0">
              <a:latin typeface="Arial  "/>
            </a:rPr>
            <a:t>Vehicle</a:t>
          </a:r>
          <a:r>
            <a:rPr lang="en-US" sz="1400" dirty="0" smtClean="0">
              <a:latin typeface="Arial  "/>
            </a:rPr>
            <a:t> for </a:t>
          </a:r>
          <a:r>
            <a:rPr lang="en-US" sz="1400" b="1" dirty="0" smtClean="0">
              <a:solidFill>
                <a:srgbClr val="00B0F0"/>
              </a:solidFill>
              <a:latin typeface="Arial  "/>
            </a:rPr>
            <a:t>Perlite</a:t>
          </a:r>
          <a:r>
            <a:rPr lang="en-US" sz="1400" dirty="0" smtClean="0">
              <a:latin typeface="Arial  "/>
            </a:rPr>
            <a:t> in P&amp;C</a:t>
          </a:r>
          <a:endParaRPr lang="el-GR" sz="1400" dirty="0">
            <a:latin typeface="Arial  "/>
          </a:endParaRPr>
        </a:p>
      </dgm:t>
    </dgm:pt>
    <dgm:pt modelId="{91195347-D82E-4905-A04F-09D7F2ED54CA}" type="parTrans" cxnId="{3B941A3F-4D53-4E14-8F67-894240962358}">
      <dgm:prSet/>
      <dgm:spPr/>
      <dgm:t>
        <a:bodyPr/>
        <a:lstStyle/>
        <a:p>
          <a:endParaRPr lang="el-GR"/>
        </a:p>
      </dgm:t>
    </dgm:pt>
    <dgm:pt modelId="{349DD374-FD5A-41DB-853C-1924B35487B8}" type="sibTrans" cxnId="{3B941A3F-4D53-4E14-8F67-894240962358}">
      <dgm:prSet/>
      <dgm:spPr/>
      <dgm:t>
        <a:bodyPr/>
        <a:lstStyle/>
        <a:p>
          <a:endParaRPr lang="el-GR"/>
        </a:p>
      </dgm:t>
    </dgm:pt>
    <dgm:pt modelId="{1894FAD2-96A3-48EF-A1CB-9B58B26F8E84}">
      <dgm:prSet custT="1"/>
      <dgm:spPr/>
      <dgm:t>
        <a:bodyPr/>
        <a:lstStyle/>
        <a:p>
          <a:endParaRPr lang="el-GR"/>
        </a:p>
      </dgm:t>
    </dgm:pt>
    <dgm:pt modelId="{1021D933-1C79-40B5-83D0-F2FC06FA3B76}" type="parTrans" cxnId="{F4D8BBE6-0EB7-4F5F-BE49-B4A54B05ACE4}">
      <dgm:prSet/>
      <dgm:spPr/>
      <dgm:t>
        <a:bodyPr/>
        <a:lstStyle/>
        <a:p>
          <a:endParaRPr lang="el-GR"/>
        </a:p>
      </dgm:t>
    </dgm:pt>
    <dgm:pt modelId="{BFAA19D4-624B-49E0-9749-0CDEEA6674D0}" type="sibTrans" cxnId="{F4D8BBE6-0EB7-4F5F-BE49-B4A54B05ACE4}">
      <dgm:prSet/>
      <dgm:spPr/>
      <dgm:t>
        <a:bodyPr/>
        <a:lstStyle/>
        <a:p>
          <a:endParaRPr lang="el-GR"/>
        </a:p>
      </dgm:t>
    </dgm:pt>
    <dgm:pt modelId="{AD0F1E23-673F-45B2-996F-B85C773030B7}">
      <dgm:prSet custT="1"/>
      <dgm:spPr/>
      <dgm:t>
        <a:bodyPr/>
        <a:lstStyle/>
        <a:p>
          <a:endParaRPr lang="el-GR" sz="1200" dirty="0">
            <a:latin typeface="Arial  "/>
          </a:endParaRPr>
        </a:p>
      </dgm:t>
    </dgm:pt>
    <dgm:pt modelId="{401CECA2-5E03-4131-A2F1-CBCB7ED7C074}" type="parTrans" cxnId="{7041031A-5A79-4451-A1D4-79892F3F3B6D}">
      <dgm:prSet/>
      <dgm:spPr/>
      <dgm:t>
        <a:bodyPr/>
        <a:lstStyle/>
        <a:p>
          <a:endParaRPr lang="el-GR"/>
        </a:p>
      </dgm:t>
    </dgm:pt>
    <dgm:pt modelId="{AC9A2968-1CF2-4E36-A720-6015ABADFD9C}" type="sibTrans" cxnId="{7041031A-5A79-4451-A1D4-79892F3F3B6D}">
      <dgm:prSet/>
      <dgm:spPr/>
      <dgm:t>
        <a:bodyPr/>
        <a:lstStyle/>
        <a:p>
          <a:endParaRPr lang="el-GR"/>
        </a:p>
      </dgm:t>
    </dgm:pt>
    <dgm:pt modelId="{F5B303AD-2BB6-45AF-BFFE-C4EA0339E494}">
      <dgm:prSet phldrT="[Text]" custT="1"/>
      <dgm:spPr/>
      <dgm:t>
        <a:bodyPr/>
        <a:lstStyle/>
        <a:p>
          <a:r>
            <a:rPr lang="en-US" sz="1400" dirty="0" smtClean="0">
              <a:latin typeface="Arial  "/>
            </a:rPr>
            <a:t>R&amp;D: </a:t>
          </a:r>
          <a:r>
            <a:rPr lang="en-US" sz="1400" b="1" dirty="0" smtClean="0">
              <a:latin typeface="Arial  "/>
            </a:rPr>
            <a:t>Micronized</a:t>
          </a:r>
          <a:r>
            <a:rPr lang="en-US" sz="1400" dirty="0" smtClean="0">
              <a:latin typeface="Arial  "/>
            </a:rPr>
            <a:t> </a:t>
          </a:r>
          <a:r>
            <a:rPr lang="en-US" sz="1400" b="1" dirty="0" smtClean="0">
              <a:solidFill>
                <a:srgbClr val="00B0F0"/>
              </a:solidFill>
              <a:latin typeface="Arial  "/>
            </a:rPr>
            <a:t>Perlite</a:t>
          </a:r>
          <a:r>
            <a:rPr lang="en-US" sz="1400" dirty="0" smtClean="0">
              <a:latin typeface="Arial  "/>
            </a:rPr>
            <a:t> for Plastics &amp; Coatings (2008-9)</a:t>
          </a:r>
          <a:endParaRPr lang="el-GR" sz="1400" dirty="0">
            <a:latin typeface="Arial  "/>
          </a:endParaRPr>
        </a:p>
      </dgm:t>
    </dgm:pt>
    <dgm:pt modelId="{262F6B13-C2B9-4589-89D5-CFE79A8A13D7}" type="parTrans" cxnId="{76E892A3-F9A5-443F-A3BF-E77438E03685}">
      <dgm:prSet/>
      <dgm:spPr/>
      <dgm:t>
        <a:bodyPr/>
        <a:lstStyle/>
        <a:p>
          <a:endParaRPr lang="el-GR"/>
        </a:p>
      </dgm:t>
    </dgm:pt>
    <dgm:pt modelId="{FC6DEE94-4DEE-4A6A-B229-08ABD1E70261}" type="sibTrans" cxnId="{76E892A3-F9A5-443F-A3BF-E77438E03685}">
      <dgm:prSet/>
      <dgm:spPr/>
      <dgm:t>
        <a:bodyPr/>
        <a:lstStyle/>
        <a:p>
          <a:endParaRPr lang="el-GR"/>
        </a:p>
      </dgm:t>
    </dgm:pt>
    <dgm:pt modelId="{883E53F8-2A49-4494-BE18-42DD72EB9253}">
      <dgm:prSet custT="1"/>
      <dgm:spPr/>
      <dgm:t>
        <a:bodyPr/>
        <a:lstStyle/>
        <a:p>
          <a:r>
            <a:rPr lang="fr-FR" sz="1400" dirty="0" smtClean="0">
              <a:latin typeface="Arial  "/>
            </a:rPr>
            <a:t>Delaminated </a:t>
          </a:r>
          <a:r>
            <a:rPr lang="fr-FR" sz="1400" b="1" dirty="0" smtClean="0">
              <a:solidFill>
                <a:srgbClr val="006600"/>
              </a:solidFill>
              <a:latin typeface="Arial  "/>
            </a:rPr>
            <a:t>Bentonite</a:t>
          </a:r>
          <a:r>
            <a:rPr lang="fr-FR" sz="1400" dirty="0" smtClean="0">
              <a:latin typeface="Arial  "/>
            </a:rPr>
            <a:t> for Coatings (2007-8)</a:t>
          </a:r>
          <a:endParaRPr lang="el-GR" sz="1400" dirty="0">
            <a:latin typeface="Arial  "/>
          </a:endParaRPr>
        </a:p>
      </dgm:t>
    </dgm:pt>
    <dgm:pt modelId="{96C99FAA-DB3C-4994-9874-B25178718FF5}" type="parTrans" cxnId="{E0944ED1-EA6F-4B6B-B47C-8C94F6A3EA81}">
      <dgm:prSet/>
      <dgm:spPr/>
      <dgm:t>
        <a:bodyPr/>
        <a:lstStyle/>
        <a:p>
          <a:endParaRPr lang="el-GR"/>
        </a:p>
      </dgm:t>
    </dgm:pt>
    <dgm:pt modelId="{69E04BB9-ECE4-4416-B829-6A984DA13FE6}" type="sibTrans" cxnId="{E0944ED1-EA6F-4B6B-B47C-8C94F6A3EA81}">
      <dgm:prSet/>
      <dgm:spPr/>
      <dgm:t>
        <a:bodyPr/>
        <a:lstStyle/>
        <a:p>
          <a:endParaRPr lang="el-GR"/>
        </a:p>
      </dgm:t>
    </dgm:pt>
    <dgm:pt modelId="{A90D4793-9A15-443C-9220-E3A70F5CB4AB}">
      <dgm:prSet custT="1"/>
      <dgm:spPr/>
      <dgm:t>
        <a:bodyPr/>
        <a:lstStyle/>
        <a:p>
          <a:r>
            <a:rPr lang="en-US" sz="1400" dirty="0" smtClean="0">
              <a:latin typeface="Arial  "/>
            </a:rPr>
            <a:t>Entering the world of </a:t>
          </a:r>
          <a:r>
            <a:rPr lang="en-US" sz="1400" b="1" dirty="0" smtClean="0">
              <a:latin typeface="Arial  "/>
            </a:rPr>
            <a:t>Plastics &amp; Coatings (2009-2011)</a:t>
          </a:r>
          <a:endParaRPr lang="el-GR" sz="1400" b="1" dirty="0">
            <a:latin typeface="Arial  "/>
          </a:endParaRPr>
        </a:p>
      </dgm:t>
    </dgm:pt>
    <dgm:pt modelId="{425067F1-CBC5-4751-8ED6-E0BA822A11C3}" type="parTrans" cxnId="{CB7665BD-866C-4BD9-9D2F-46F4D32F46D6}">
      <dgm:prSet/>
      <dgm:spPr/>
      <dgm:t>
        <a:bodyPr/>
        <a:lstStyle/>
        <a:p>
          <a:endParaRPr lang="el-GR"/>
        </a:p>
      </dgm:t>
    </dgm:pt>
    <dgm:pt modelId="{2C6460B4-158B-4E23-9651-A283BEDCB65D}" type="sibTrans" cxnId="{CB7665BD-866C-4BD9-9D2F-46F4D32F46D6}">
      <dgm:prSet/>
      <dgm:spPr/>
      <dgm:t>
        <a:bodyPr/>
        <a:lstStyle/>
        <a:p>
          <a:endParaRPr lang="el-GR"/>
        </a:p>
      </dgm:t>
    </dgm:pt>
    <dgm:pt modelId="{2B6B4B5B-A6E2-4166-B983-9448C3B1ECF9}">
      <dgm:prSet phldrT="[Text]" custT="1"/>
      <dgm:spPr/>
      <dgm:t>
        <a:bodyPr/>
        <a:lstStyle/>
        <a:p>
          <a:r>
            <a:rPr lang="en-US" sz="1400" b="1" dirty="0" smtClean="0">
              <a:latin typeface="Arial  "/>
            </a:rPr>
            <a:t>NYCO</a:t>
          </a:r>
          <a:r>
            <a:rPr lang="en-US" sz="1400" dirty="0" smtClean="0">
              <a:latin typeface="Arial  "/>
            </a:rPr>
            <a:t>, US: </a:t>
          </a:r>
          <a:r>
            <a:rPr lang="en-US" sz="1400" b="1" dirty="0" smtClean="0">
              <a:solidFill>
                <a:srgbClr val="96BDE8"/>
              </a:solidFill>
              <a:latin typeface="Arial  "/>
            </a:rPr>
            <a:t>Wollastonite</a:t>
          </a:r>
          <a:r>
            <a:rPr lang="en-US" sz="1400" b="1" dirty="0" smtClean="0">
              <a:latin typeface="Arial  "/>
            </a:rPr>
            <a:t> </a:t>
          </a:r>
          <a:r>
            <a:rPr lang="en-US" sz="1400" smtClean="0">
              <a:latin typeface="Arial  "/>
            </a:rPr>
            <a:t>for P&amp;C</a:t>
          </a:r>
          <a:endParaRPr lang="el-GR" sz="1400" dirty="0">
            <a:latin typeface="Arial  "/>
          </a:endParaRPr>
        </a:p>
      </dgm:t>
    </dgm:pt>
    <dgm:pt modelId="{8238C2CF-2F2A-438E-B527-C91C325BC6E1}" type="sibTrans" cxnId="{F60DCABA-9A02-4B77-8768-B77607392487}">
      <dgm:prSet/>
      <dgm:spPr/>
      <dgm:t>
        <a:bodyPr/>
        <a:lstStyle/>
        <a:p>
          <a:endParaRPr lang="el-GR"/>
        </a:p>
      </dgm:t>
    </dgm:pt>
    <dgm:pt modelId="{DBB724CF-1C43-430B-BF91-A0E68AD3E3AD}" type="parTrans" cxnId="{F60DCABA-9A02-4B77-8768-B77607392487}">
      <dgm:prSet/>
      <dgm:spPr/>
      <dgm:t>
        <a:bodyPr/>
        <a:lstStyle/>
        <a:p>
          <a:endParaRPr lang="el-GR"/>
        </a:p>
      </dgm:t>
    </dgm:pt>
    <dgm:pt modelId="{BCEAF589-5FC4-41A2-AB5D-B8AA5B672D4E}">
      <dgm:prSet phldrT="[Text]" custT="1"/>
      <dgm:spPr/>
      <dgm:t>
        <a:bodyPr/>
        <a:lstStyle/>
        <a:p>
          <a:r>
            <a:rPr lang="en-US" sz="1400" dirty="0" smtClean="0">
              <a:latin typeface="Arial  "/>
            </a:rPr>
            <a:t>Geological Exploration</a:t>
          </a:r>
          <a:endParaRPr lang="el-GR" sz="1400" dirty="0">
            <a:latin typeface="Arial  "/>
          </a:endParaRPr>
        </a:p>
      </dgm:t>
    </dgm:pt>
    <dgm:pt modelId="{518E397F-DA8B-4239-8F26-F25701EE82A1}">
      <dgm:prSet phldrT="[Text]" custT="1"/>
      <dgm:spPr/>
      <dgm:t>
        <a:bodyPr/>
        <a:lstStyle/>
        <a:p>
          <a:r>
            <a:rPr lang="en-US" sz="1400" dirty="0" smtClean="0">
              <a:latin typeface="Arial  "/>
            </a:rPr>
            <a:t>R&amp;D</a:t>
          </a:r>
          <a:endParaRPr lang="el-GR" sz="1400" dirty="0">
            <a:latin typeface="Arial  "/>
          </a:endParaRPr>
        </a:p>
      </dgm:t>
    </dgm:pt>
    <dgm:pt modelId="{4E7114DE-3F49-4F0A-8DE8-E6B04E2098B1}">
      <dgm:prSet phldrT="[Text]" custT="1"/>
      <dgm:spPr/>
      <dgm:t>
        <a:bodyPr/>
        <a:lstStyle/>
        <a:p>
          <a:r>
            <a:rPr lang="en-US" sz="1400" b="1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 "/>
            </a:rPr>
            <a:t>Other Minerals </a:t>
          </a:r>
          <a:r>
            <a:rPr lang="en-US" sz="1400" dirty="0" smtClean="0">
              <a:latin typeface="Arial  "/>
            </a:rPr>
            <a:t>for P&amp;C</a:t>
          </a:r>
          <a:endParaRPr lang="el-GR" sz="1400" dirty="0">
            <a:latin typeface="Arial  "/>
          </a:endParaRPr>
        </a:p>
      </dgm:t>
    </dgm:pt>
    <dgm:pt modelId="{7C2B5CED-483D-47BF-96A7-801984DF88A4}" type="sibTrans" cxnId="{AD1F8572-A785-4836-826C-FC1C5D6D555F}">
      <dgm:prSet/>
      <dgm:spPr/>
      <dgm:t>
        <a:bodyPr/>
        <a:lstStyle/>
        <a:p>
          <a:endParaRPr lang="el-GR"/>
        </a:p>
      </dgm:t>
    </dgm:pt>
    <dgm:pt modelId="{42B33AE5-CAE2-4F0F-8F41-81AC497ADA4B}" type="parTrans" cxnId="{AD1F8572-A785-4836-826C-FC1C5D6D555F}">
      <dgm:prSet/>
      <dgm:spPr/>
      <dgm:t>
        <a:bodyPr/>
        <a:lstStyle/>
        <a:p>
          <a:endParaRPr lang="el-GR"/>
        </a:p>
      </dgm:t>
    </dgm:pt>
    <dgm:pt modelId="{955E4CD2-F4D5-4459-826E-D76231446F07}" type="sibTrans" cxnId="{192C26BE-0158-4D7B-96AF-804990A0C38C}">
      <dgm:prSet/>
      <dgm:spPr/>
      <dgm:t>
        <a:bodyPr/>
        <a:lstStyle/>
        <a:p>
          <a:endParaRPr lang="el-GR"/>
        </a:p>
      </dgm:t>
    </dgm:pt>
    <dgm:pt modelId="{FF893261-0E14-4444-91B0-2BE983E21DF9}" type="parTrans" cxnId="{192C26BE-0158-4D7B-96AF-804990A0C38C}">
      <dgm:prSet/>
      <dgm:spPr/>
      <dgm:t>
        <a:bodyPr/>
        <a:lstStyle/>
        <a:p>
          <a:endParaRPr lang="el-GR"/>
        </a:p>
      </dgm:t>
    </dgm:pt>
    <dgm:pt modelId="{9AC6B853-EF43-49E3-BE02-468DAB31E858}" type="sibTrans" cxnId="{1903256A-8693-4229-B6C8-C7D0DD40C8E5}">
      <dgm:prSet/>
      <dgm:spPr/>
      <dgm:t>
        <a:bodyPr/>
        <a:lstStyle/>
        <a:p>
          <a:endParaRPr lang="el-GR"/>
        </a:p>
      </dgm:t>
    </dgm:pt>
    <dgm:pt modelId="{3CDE9DCC-BB7B-47B1-BA5C-BD36715B9E17}" type="parTrans" cxnId="{1903256A-8693-4229-B6C8-C7D0DD40C8E5}">
      <dgm:prSet/>
      <dgm:spPr/>
      <dgm:t>
        <a:bodyPr/>
        <a:lstStyle/>
        <a:p>
          <a:endParaRPr lang="el-GR"/>
        </a:p>
      </dgm:t>
    </dgm:pt>
    <dgm:pt modelId="{E84FAF78-4639-47BF-8EA0-ADDEB4958352}" type="pres">
      <dgm:prSet presAssocID="{62EDFDE5-E3CF-47F1-99D5-33C1B9432103}" presName="arrowDiagram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01BC148-59FF-49E2-A636-F1EB5BAA762D}" type="pres">
      <dgm:prSet presAssocID="{62EDFDE5-E3CF-47F1-99D5-33C1B9432103}" presName="arrow" presStyleLbl="bgShp" presStyleIdx="0" presStyleCnt="1"/>
      <dgm:spPr/>
    </dgm:pt>
    <dgm:pt modelId="{EE155E52-C463-4C79-A9C5-1B4B10ED5B77}" type="pres">
      <dgm:prSet presAssocID="{62EDFDE5-E3CF-47F1-99D5-33C1B9432103}" presName="arrowDiagram5" presStyleCnt="0"/>
      <dgm:spPr/>
    </dgm:pt>
    <dgm:pt modelId="{A59C889E-FB6D-41EA-87CF-F88EF6119DFE}" type="pres">
      <dgm:prSet presAssocID="{F5B303AD-2BB6-45AF-BFFE-C4EA0339E494}" presName="bullet5a" presStyleLbl="node1" presStyleIdx="0" presStyleCnt="5"/>
      <dgm:spPr/>
    </dgm:pt>
    <dgm:pt modelId="{AE45B9F1-07CB-462B-BE6F-84E39782D3E4}" type="pres">
      <dgm:prSet presAssocID="{F5B303AD-2BB6-45AF-BFFE-C4EA0339E494}" presName="textBox5a" presStyleLbl="revTx" presStyleIdx="0" presStyleCnt="5" custScaleX="219032" custScaleY="6516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A1D5213-C4C9-4A1E-A330-3D9566900635}" type="pres">
      <dgm:prSet presAssocID="{A90D4793-9A15-443C-9220-E3A70F5CB4AB}" presName="bullet5b" presStyleLbl="node1" presStyleIdx="1" presStyleCnt="5"/>
      <dgm:spPr/>
    </dgm:pt>
    <dgm:pt modelId="{CE14192F-C921-4066-9863-211A0B45D34C}" type="pres">
      <dgm:prSet presAssocID="{A90D4793-9A15-443C-9220-E3A70F5CB4AB}" presName="textBox5b" presStyleLbl="revTx" presStyleIdx="1" presStyleCnt="5" custScaleX="151932" custScaleY="25933" custLinFactNeighborX="10615" custLinFactNeighborY="-3003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6A6242-6647-4AAB-913D-EA1837CFF497}" type="pres">
      <dgm:prSet presAssocID="{ABA54CA9-613B-488B-A44E-9673DDA07983}" presName="bullet5c" presStyleLbl="node1" presStyleIdx="2" presStyleCnt="5"/>
      <dgm:spPr/>
    </dgm:pt>
    <dgm:pt modelId="{EDA98A91-FD4E-4FCC-AE07-2EBFE20C8ED1}" type="pres">
      <dgm:prSet presAssocID="{ABA54CA9-613B-488B-A44E-9673DDA07983}" presName="textBox5c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2A41494-B8E1-4CB9-8A78-E7FFEC9FD3EB}" type="pres">
      <dgm:prSet presAssocID="{240A5D61-7DCF-41B0-B86C-DD4327AB2B41}" presName="bullet5d" presStyleLbl="node1" presStyleIdx="3" presStyleCnt="5"/>
      <dgm:spPr/>
    </dgm:pt>
    <dgm:pt modelId="{4D3E0806-7FF7-48D8-8A00-38A505514335}" type="pres">
      <dgm:prSet presAssocID="{240A5D61-7DCF-41B0-B86C-DD4327AB2B41}" presName="textBox5d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F20A10F-E8D0-41D0-8808-A3CAF620EB5F}" type="pres">
      <dgm:prSet presAssocID="{E8AAB020-0B49-4B9C-8443-33F80FEA6071}" presName="bullet5e" presStyleLbl="node1" presStyleIdx="4" presStyleCnt="5"/>
      <dgm:spPr/>
    </dgm:pt>
    <dgm:pt modelId="{27560DA5-CA3A-449D-AC16-B91B05AB0FD0}" type="pres">
      <dgm:prSet presAssocID="{E8AAB020-0B49-4B9C-8443-33F80FEA6071}" presName="textBox5e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7CE68627-6594-41F1-B9B6-4CB101217A1E}" type="presOf" srcId="{A90D4793-9A15-443C-9220-E3A70F5CB4AB}" destId="{CE14192F-C921-4066-9863-211A0B45D34C}" srcOrd="0" destOrd="0" presId="urn:microsoft.com/office/officeart/2005/8/layout/arrow2"/>
    <dgm:cxn modelId="{1190E28E-2829-4C0A-86D7-AB992C73D892}" type="presOf" srcId="{F5B303AD-2BB6-45AF-BFFE-C4EA0339E494}" destId="{AE45B9F1-07CB-462B-BE6F-84E39782D3E4}" srcOrd="0" destOrd="0" presId="urn:microsoft.com/office/officeart/2005/8/layout/arrow2"/>
    <dgm:cxn modelId="{3B941A3F-4D53-4E14-8F67-894240962358}" srcId="{62EDFDE5-E3CF-47F1-99D5-33C1B9432103}" destId="{E8AAB020-0B49-4B9C-8443-33F80FEA6071}" srcOrd="4" destOrd="0" parTransId="{91195347-D82E-4905-A04F-09D7F2ED54CA}" sibTransId="{349DD374-FD5A-41DB-853C-1924B35487B8}"/>
    <dgm:cxn modelId="{192C26BE-0158-4D7B-96AF-804990A0C38C}" srcId="{4E7114DE-3F49-4F0A-8DE8-E6B04E2098B1}" destId="{BCEAF589-5FC4-41A2-AB5D-B8AA5B672D4E}" srcOrd="1" destOrd="0" parTransId="{FF893261-0E14-4444-91B0-2BE983E21DF9}" sibTransId="{955E4CD2-F4D5-4459-826E-D76231446F07}"/>
    <dgm:cxn modelId="{AD1F8572-A785-4836-826C-FC1C5D6D555F}" srcId="{240A5D61-7DCF-41B0-B86C-DD4327AB2B41}" destId="{4E7114DE-3F49-4F0A-8DE8-E6B04E2098B1}" srcOrd="1" destOrd="0" parTransId="{42B33AE5-CAE2-4F0F-8F41-81AC497ADA4B}" sibTransId="{7C2B5CED-483D-47BF-96A7-801984DF88A4}"/>
    <dgm:cxn modelId="{A7C38995-5A2D-4D68-8643-7916BFBF25FE}" type="presOf" srcId="{E8AAB020-0B49-4B9C-8443-33F80FEA6071}" destId="{27560DA5-CA3A-449D-AC16-B91B05AB0FD0}" srcOrd="0" destOrd="0" presId="urn:microsoft.com/office/officeart/2005/8/layout/arrow2"/>
    <dgm:cxn modelId="{C0D7BF4D-972D-48B7-8CC1-2120D1A88D27}" type="presOf" srcId="{62EDFDE5-E3CF-47F1-99D5-33C1B9432103}" destId="{E84FAF78-4639-47BF-8EA0-ADDEB4958352}" srcOrd="0" destOrd="0" presId="urn:microsoft.com/office/officeart/2005/8/layout/arrow2"/>
    <dgm:cxn modelId="{03183D93-AF69-45DF-9202-98EAD869B787}" srcId="{62EDFDE5-E3CF-47F1-99D5-33C1B9432103}" destId="{ABA54CA9-613B-488B-A44E-9673DDA07983}" srcOrd="2" destOrd="0" parTransId="{7C727E07-97A8-4A78-BD57-784119887093}" sibTransId="{440A872C-A602-4D0A-B3FF-22DF69F9DB63}"/>
    <dgm:cxn modelId="{B1B9F007-6768-491C-8056-E0F06F56B8B0}" type="presOf" srcId="{883E53F8-2A49-4494-BE18-42DD72EB9253}" destId="{AE45B9F1-07CB-462B-BE6F-84E39782D3E4}" srcOrd="0" destOrd="1" presId="urn:microsoft.com/office/officeart/2005/8/layout/arrow2"/>
    <dgm:cxn modelId="{E0944ED1-EA6F-4B6B-B47C-8C94F6A3EA81}" srcId="{F5B303AD-2BB6-45AF-BFFE-C4EA0339E494}" destId="{883E53F8-2A49-4494-BE18-42DD72EB9253}" srcOrd="0" destOrd="0" parTransId="{96C99FAA-DB3C-4994-9874-B25178718FF5}" sibTransId="{69E04BB9-ECE4-4416-B829-6A984DA13FE6}"/>
    <dgm:cxn modelId="{F4D8BBE6-0EB7-4F5F-BE49-B4A54B05ACE4}" srcId="{62EDFDE5-E3CF-47F1-99D5-33C1B9432103}" destId="{1894FAD2-96A3-48EF-A1CB-9B58B26F8E84}" srcOrd="5" destOrd="0" parTransId="{1021D933-1C79-40B5-83D0-F2FC06FA3B76}" sibTransId="{BFAA19D4-624B-49E0-9749-0CDEEA6674D0}"/>
    <dgm:cxn modelId="{1903256A-8693-4229-B6C8-C7D0DD40C8E5}" srcId="{4E7114DE-3F49-4F0A-8DE8-E6B04E2098B1}" destId="{518E397F-DA8B-4239-8F26-F25701EE82A1}" srcOrd="0" destOrd="0" parTransId="{3CDE9DCC-BB7B-47B1-BA5C-BD36715B9E17}" sibTransId="{9AC6B853-EF43-49E3-BE02-468DAB31E858}"/>
    <dgm:cxn modelId="{F60DCABA-9A02-4B77-8768-B77607392487}" srcId="{240A5D61-7DCF-41B0-B86C-DD4327AB2B41}" destId="{2B6B4B5B-A6E2-4166-B983-9448C3B1ECF9}" srcOrd="0" destOrd="0" parTransId="{DBB724CF-1C43-430B-BF91-A0E68AD3E3AD}" sibTransId="{8238C2CF-2F2A-438E-B527-C91C325BC6E1}"/>
    <dgm:cxn modelId="{8F88548D-2456-4AD9-BD5D-F44FD67374B3}" type="presOf" srcId="{240A5D61-7DCF-41B0-B86C-DD4327AB2B41}" destId="{4D3E0806-7FF7-48D8-8A00-38A505514335}" srcOrd="0" destOrd="0" presId="urn:microsoft.com/office/officeart/2005/8/layout/arrow2"/>
    <dgm:cxn modelId="{02CFAF74-F692-45D7-8710-25AC6B645C5D}" type="presOf" srcId="{BCEAF589-5FC4-41A2-AB5D-B8AA5B672D4E}" destId="{4D3E0806-7FF7-48D8-8A00-38A505514335}" srcOrd="0" destOrd="4" presId="urn:microsoft.com/office/officeart/2005/8/layout/arrow2"/>
    <dgm:cxn modelId="{76E892A3-F9A5-443F-A3BF-E77438E03685}" srcId="{62EDFDE5-E3CF-47F1-99D5-33C1B9432103}" destId="{F5B303AD-2BB6-45AF-BFFE-C4EA0339E494}" srcOrd="0" destOrd="0" parTransId="{262F6B13-C2B9-4589-89D5-CFE79A8A13D7}" sibTransId="{FC6DEE94-4DEE-4A6A-B229-08ABD1E70261}"/>
    <dgm:cxn modelId="{7041031A-5A79-4451-A1D4-79892F3F3B6D}" srcId="{62EDFDE5-E3CF-47F1-99D5-33C1B9432103}" destId="{AD0F1E23-673F-45B2-996F-B85C773030B7}" srcOrd="6" destOrd="0" parTransId="{401CECA2-5E03-4131-A2F1-CBCB7ED7C074}" sibTransId="{AC9A2968-1CF2-4E36-A720-6015ABADFD9C}"/>
    <dgm:cxn modelId="{9C1C7A21-4EE2-4CD4-BF9F-F5D07C127984}" type="presOf" srcId="{ABA54CA9-613B-488B-A44E-9673DDA07983}" destId="{EDA98A91-FD4E-4FCC-AE07-2EBFE20C8ED1}" srcOrd="0" destOrd="0" presId="urn:microsoft.com/office/officeart/2005/8/layout/arrow2"/>
    <dgm:cxn modelId="{2F28D194-083D-4845-8F5B-770090A91778}" type="presOf" srcId="{4E7114DE-3F49-4F0A-8DE8-E6B04E2098B1}" destId="{4D3E0806-7FF7-48D8-8A00-38A505514335}" srcOrd="0" destOrd="2" presId="urn:microsoft.com/office/officeart/2005/8/layout/arrow2"/>
    <dgm:cxn modelId="{3B1BB4F2-0939-46A6-B906-8700A5B40B51}" type="presOf" srcId="{2B6B4B5B-A6E2-4166-B983-9448C3B1ECF9}" destId="{4D3E0806-7FF7-48D8-8A00-38A505514335}" srcOrd="0" destOrd="1" presId="urn:microsoft.com/office/officeart/2005/8/layout/arrow2"/>
    <dgm:cxn modelId="{984DAAFE-B758-447F-94EC-C673A547B8A9}" type="presOf" srcId="{518E397F-DA8B-4239-8F26-F25701EE82A1}" destId="{4D3E0806-7FF7-48D8-8A00-38A505514335}" srcOrd="0" destOrd="3" presId="urn:microsoft.com/office/officeart/2005/8/layout/arrow2"/>
    <dgm:cxn modelId="{CB7665BD-866C-4BD9-9D2F-46F4D32F46D6}" srcId="{62EDFDE5-E3CF-47F1-99D5-33C1B9432103}" destId="{A90D4793-9A15-443C-9220-E3A70F5CB4AB}" srcOrd="1" destOrd="0" parTransId="{425067F1-CBC5-4751-8ED6-E0BA822A11C3}" sibTransId="{2C6460B4-158B-4E23-9651-A283BEDCB65D}"/>
    <dgm:cxn modelId="{789E63B4-58C1-42A8-8264-11B557001497}" srcId="{62EDFDE5-E3CF-47F1-99D5-33C1B9432103}" destId="{240A5D61-7DCF-41B0-B86C-DD4327AB2B41}" srcOrd="3" destOrd="0" parTransId="{4CD782DD-A2F5-407B-BC12-B4A3A050FB64}" sibTransId="{8181EDAB-245C-4A0E-807F-A7D7B286577E}"/>
    <dgm:cxn modelId="{97125D03-D2C4-490C-A742-2904E97CB353}" type="presParOf" srcId="{E84FAF78-4639-47BF-8EA0-ADDEB4958352}" destId="{901BC148-59FF-49E2-A636-F1EB5BAA762D}" srcOrd="0" destOrd="0" presId="urn:microsoft.com/office/officeart/2005/8/layout/arrow2"/>
    <dgm:cxn modelId="{21728C86-3261-44A5-AE83-F73012B8B6E8}" type="presParOf" srcId="{E84FAF78-4639-47BF-8EA0-ADDEB4958352}" destId="{EE155E52-C463-4C79-A9C5-1B4B10ED5B77}" srcOrd="1" destOrd="0" presId="urn:microsoft.com/office/officeart/2005/8/layout/arrow2"/>
    <dgm:cxn modelId="{C53341B3-4FBC-4671-B99B-096E7B451ECB}" type="presParOf" srcId="{EE155E52-C463-4C79-A9C5-1B4B10ED5B77}" destId="{A59C889E-FB6D-41EA-87CF-F88EF6119DFE}" srcOrd="0" destOrd="0" presId="urn:microsoft.com/office/officeart/2005/8/layout/arrow2"/>
    <dgm:cxn modelId="{739C55AA-CEEF-4539-A5E6-5C6F47E03B50}" type="presParOf" srcId="{EE155E52-C463-4C79-A9C5-1B4B10ED5B77}" destId="{AE45B9F1-07CB-462B-BE6F-84E39782D3E4}" srcOrd="1" destOrd="0" presId="urn:microsoft.com/office/officeart/2005/8/layout/arrow2"/>
    <dgm:cxn modelId="{185A979B-9FEE-48CC-85DC-9D50D2325E5D}" type="presParOf" srcId="{EE155E52-C463-4C79-A9C5-1B4B10ED5B77}" destId="{FA1D5213-C4C9-4A1E-A330-3D9566900635}" srcOrd="2" destOrd="0" presId="urn:microsoft.com/office/officeart/2005/8/layout/arrow2"/>
    <dgm:cxn modelId="{01B8F81C-D066-463B-B6B9-1C4CA4665356}" type="presParOf" srcId="{EE155E52-C463-4C79-A9C5-1B4B10ED5B77}" destId="{CE14192F-C921-4066-9863-211A0B45D34C}" srcOrd="3" destOrd="0" presId="urn:microsoft.com/office/officeart/2005/8/layout/arrow2"/>
    <dgm:cxn modelId="{969B2ECA-43EC-4403-ADE2-EACAAD099F50}" type="presParOf" srcId="{EE155E52-C463-4C79-A9C5-1B4B10ED5B77}" destId="{6C6A6242-6647-4AAB-913D-EA1837CFF497}" srcOrd="4" destOrd="0" presId="urn:microsoft.com/office/officeart/2005/8/layout/arrow2"/>
    <dgm:cxn modelId="{076FA09A-029D-44D9-AB25-135694585D71}" type="presParOf" srcId="{EE155E52-C463-4C79-A9C5-1B4B10ED5B77}" destId="{EDA98A91-FD4E-4FCC-AE07-2EBFE20C8ED1}" srcOrd="5" destOrd="0" presId="urn:microsoft.com/office/officeart/2005/8/layout/arrow2"/>
    <dgm:cxn modelId="{7CD04A39-5623-404F-A93B-7CF9BD850F8B}" type="presParOf" srcId="{EE155E52-C463-4C79-A9C5-1B4B10ED5B77}" destId="{A2A41494-B8E1-4CB9-8A78-E7FFEC9FD3EB}" srcOrd="6" destOrd="0" presId="urn:microsoft.com/office/officeart/2005/8/layout/arrow2"/>
    <dgm:cxn modelId="{3192113B-71CF-4C43-A83B-6FCD7130C468}" type="presParOf" srcId="{EE155E52-C463-4C79-A9C5-1B4B10ED5B77}" destId="{4D3E0806-7FF7-48D8-8A00-38A505514335}" srcOrd="7" destOrd="0" presId="urn:microsoft.com/office/officeart/2005/8/layout/arrow2"/>
    <dgm:cxn modelId="{5ECFC981-27A0-4B9C-B2C7-759D1F1F783F}" type="presParOf" srcId="{EE155E52-C463-4C79-A9C5-1B4B10ED5B77}" destId="{1F20A10F-E8D0-41D0-8808-A3CAF620EB5F}" srcOrd="8" destOrd="0" presId="urn:microsoft.com/office/officeart/2005/8/layout/arrow2"/>
    <dgm:cxn modelId="{D6F42C47-00D1-4D80-BDE3-F46E3B2A77FB}" type="presParOf" srcId="{EE155E52-C463-4C79-A9C5-1B4B10ED5B77}" destId="{27560DA5-CA3A-449D-AC16-B91B05AB0FD0}" srcOrd="9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E03C05-E286-4A5C-80E5-145EC86EEFC6}">
      <dsp:nvSpPr>
        <dsp:cNvPr id="0" name=""/>
        <dsp:cNvSpPr/>
      </dsp:nvSpPr>
      <dsp:spPr>
        <a:xfrm>
          <a:off x="2365144" y="0"/>
          <a:ext cx="3547717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759948F4-93CC-4ECD-9677-DECBDA44CC64}">
      <dsp:nvSpPr>
        <dsp:cNvPr id="0" name=""/>
        <dsp:cNvSpPr/>
      </dsp:nvSpPr>
      <dsp:spPr>
        <a:xfrm>
          <a:off x="0" y="0"/>
          <a:ext cx="2365144" cy="1305144"/>
        </a:xfrm>
        <a:prstGeom prst="roundRect">
          <a:avLst/>
        </a:prstGeom>
        <a:solidFill>
          <a:srgbClr val="598592"/>
        </a:solidFill>
        <a:ln>
          <a:solidFill>
            <a:srgbClr val="59859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New geographies</a:t>
          </a:r>
          <a:endParaRPr lang="en-US" sz="3000" kern="1200" dirty="0"/>
        </a:p>
      </dsp:txBody>
      <dsp:txXfrm>
        <a:off x="63712" y="63712"/>
        <a:ext cx="2237720" cy="1177720"/>
      </dsp:txXfrm>
    </dsp:sp>
    <dsp:sp modelId="{DC35B27B-8801-4D43-A3B9-941CB5107E20}">
      <dsp:nvSpPr>
        <dsp:cNvPr id="0" name=""/>
        <dsp:cNvSpPr/>
      </dsp:nvSpPr>
      <dsp:spPr>
        <a:xfrm>
          <a:off x="2365144" y="1435659"/>
          <a:ext cx="3547717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5DD9A34-E435-4478-A4AF-A2BB51B1FD5E}">
      <dsp:nvSpPr>
        <dsp:cNvPr id="0" name=""/>
        <dsp:cNvSpPr/>
      </dsp:nvSpPr>
      <dsp:spPr>
        <a:xfrm>
          <a:off x="0" y="1435659"/>
          <a:ext cx="2365144" cy="1305144"/>
        </a:xfrm>
        <a:prstGeom prst="roundRect">
          <a:avLst/>
        </a:prstGeom>
        <a:solidFill>
          <a:srgbClr val="598592"/>
        </a:solidFill>
        <a:ln>
          <a:solidFill>
            <a:srgbClr val="59859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New solutions</a:t>
          </a:r>
          <a:endParaRPr lang="en-US" sz="3000" kern="1200" dirty="0"/>
        </a:p>
      </dsp:txBody>
      <dsp:txXfrm>
        <a:off x="63712" y="1499371"/>
        <a:ext cx="2237720" cy="1177720"/>
      </dsp:txXfrm>
    </dsp:sp>
    <dsp:sp modelId="{7404CB19-986D-45A5-9C1C-EC32203CFFA6}">
      <dsp:nvSpPr>
        <dsp:cNvPr id="0" name=""/>
        <dsp:cNvSpPr/>
      </dsp:nvSpPr>
      <dsp:spPr>
        <a:xfrm>
          <a:off x="2365144" y="2871319"/>
          <a:ext cx="3547717" cy="1305144"/>
        </a:xfrm>
        <a:prstGeom prst="rightArrow">
          <a:avLst>
            <a:gd name="adj1" fmla="val 75000"/>
            <a:gd name="adj2" fmla="val 50000"/>
          </a:avLst>
        </a:prstGeom>
        <a:solidFill>
          <a:schemeClr val="accent3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3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190500" extrusionH="12700" prstMaterial="plastic">
          <a:bevelT w="50800" h="50800"/>
        </a:sp3d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1A8BBA8-12B4-426D-A7AB-9159BF7FF916}">
      <dsp:nvSpPr>
        <dsp:cNvPr id="0" name=""/>
        <dsp:cNvSpPr/>
      </dsp:nvSpPr>
      <dsp:spPr>
        <a:xfrm>
          <a:off x="0" y="2871319"/>
          <a:ext cx="2365144" cy="1305144"/>
        </a:xfrm>
        <a:prstGeom prst="roundRect">
          <a:avLst/>
        </a:prstGeom>
        <a:solidFill>
          <a:srgbClr val="598592"/>
        </a:solidFill>
        <a:ln>
          <a:solidFill>
            <a:srgbClr val="598592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14300" tIns="57150" rIns="114300" bIns="5715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000" kern="1200" dirty="0" smtClean="0"/>
            <a:t>Diversify applications</a:t>
          </a:r>
          <a:endParaRPr lang="en-US" sz="3000" kern="1200" dirty="0"/>
        </a:p>
      </dsp:txBody>
      <dsp:txXfrm>
        <a:off x="63712" y="2935031"/>
        <a:ext cx="2237720" cy="117772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01BC148-59FF-49E2-A636-F1EB5BAA762D}">
      <dsp:nvSpPr>
        <dsp:cNvPr id="0" name=""/>
        <dsp:cNvSpPr/>
      </dsp:nvSpPr>
      <dsp:spPr>
        <a:xfrm>
          <a:off x="0" y="50457"/>
          <a:ext cx="8352928" cy="5220580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59C889E-FB6D-41EA-87CF-F88EF6119DFE}">
      <dsp:nvSpPr>
        <dsp:cNvPr id="0" name=""/>
        <dsp:cNvSpPr/>
      </dsp:nvSpPr>
      <dsp:spPr>
        <a:xfrm>
          <a:off x="822763" y="3932481"/>
          <a:ext cx="192117" cy="192117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E45B9F1-07CB-462B-BE6F-84E39782D3E4}">
      <dsp:nvSpPr>
        <dsp:cNvPr id="0" name=""/>
        <dsp:cNvSpPr/>
      </dsp:nvSpPr>
      <dsp:spPr>
        <a:xfrm>
          <a:off x="267578" y="4244927"/>
          <a:ext cx="2396721" cy="80972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799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 "/>
            </a:rPr>
            <a:t>R&amp;D: </a:t>
          </a:r>
          <a:r>
            <a:rPr lang="en-US" sz="1400" b="1" kern="1200" dirty="0" smtClean="0">
              <a:latin typeface="Arial  "/>
            </a:rPr>
            <a:t>Micronized</a:t>
          </a:r>
          <a:r>
            <a:rPr lang="en-US" sz="1400" kern="1200" dirty="0" smtClean="0">
              <a:latin typeface="Arial  "/>
            </a:rPr>
            <a:t> </a:t>
          </a:r>
          <a:r>
            <a:rPr lang="en-US" sz="1400" b="1" kern="1200" dirty="0" smtClean="0">
              <a:solidFill>
                <a:srgbClr val="00B0F0"/>
              </a:solidFill>
              <a:latin typeface="Arial  "/>
            </a:rPr>
            <a:t>Perlite</a:t>
          </a:r>
          <a:r>
            <a:rPr lang="en-US" sz="1400" kern="1200" dirty="0" smtClean="0">
              <a:latin typeface="Arial  "/>
            </a:rPr>
            <a:t> for Plastics &amp; Coatings (2008-9)</a:t>
          </a:r>
          <a:endParaRPr lang="el-GR" sz="1400" kern="1200" dirty="0">
            <a:latin typeface="Arial  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fr-FR" sz="1400" kern="1200" dirty="0" smtClean="0">
              <a:latin typeface="Arial  "/>
            </a:rPr>
            <a:t>Delaminated </a:t>
          </a:r>
          <a:r>
            <a:rPr lang="fr-FR" sz="1400" b="1" kern="1200" dirty="0" smtClean="0">
              <a:solidFill>
                <a:srgbClr val="006600"/>
              </a:solidFill>
              <a:latin typeface="Arial  "/>
            </a:rPr>
            <a:t>Bentonite</a:t>
          </a:r>
          <a:r>
            <a:rPr lang="fr-FR" sz="1400" kern="1200" dirty="0" smtClean="0">
              <a:latin typeface="Arial  "/>
            </a:rPr>
            <a:t> for Coatings (2007-8)</a:t>
          </a:r>
          <a:endParaRPr lang="el-GR" sz="1400" kern="1200" dirty="0">
            <a:latin typeface="Arial  "/>
          </a:endParaRPr>
        </a:p>
      </dsp:txBody>
      <dsp:txXfrm>
        <a:off x="267578" y="4244927"/>
        <a:ext cx="2396721" cy="809723"/>
      </dsp:txXfrm>
    </dsp:sp>
    <dsp:sp modelId="{FA1D5213-C4C9-4A1E-A330-3D9566900635}">
      <dsp:nvSpPr>
        <dsp:cNvPr id="0" name=""/>
        <dsp:cNvSpPr/>
      </dsp:nvSpPr>
      <dsp:spPr>
        <a:xfrm>
          <a:off x="1862702" y="2933262"/>
          <a:ext cx="300705" cy="30070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E14192F-C921-4066-9863-211A0B45D34C}">
      <dsp:nvSpPr>
        <dsp:cNvPr id="0" name=""/>
        <dsp:cNvSpPr/>
      </dsp:nvSpPr>
      <dsp:spPr>
        <a:xfrm>
          <a:off x="1800200" y="3236811"/>
          <a:ext cx="2106667" cy="56726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338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 "/>
            </a:rPr>
            <a:t>Entering the world of </a:t>
          </a:r>
          <a:r>
            <a:rPr lang="en-US" sz="1400" b="1" kern="1200" dirty="0" smtClean="0">
              <a:latin typeface="Arial  "/>
            </a:rPr>
            <a:t>Plastics &amp; Coatings (2009-2011)</a:t>
          </a:r>
          <a:endParaRPr lang="el-GR" sz="1400" b="1" kern="1200" dirty="0">
            <a:latin typeface="Arial  "/>
          </a:endParaRPr>
        </a:p>
      </dsp:txBody>
      <dsp:txXfrm>
        <a:off x="1800200" y="3236811"/>
        <a:ext cx="2106667" cy="567264"/>
      </dsp:txXfrm>
    </dsp:sp>
    <dsp:sp modelId="{6C6A6242-6647-4AAB-913D-EA1837CFF497}">
      <dsp:nvSpPr>
        <dsp:cNvPr id="0" name=""/>
        <dsp:cNvSpPr/>
      </dsp:nvSpPr>
      <dsp:spPr>
        <a:xfrm>
          <a:off x="3199171" y="2136601"/>
          <a:ext cx="400940" cy="400940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DA98A91-FD4E-4FCC-AE07-2EBFE20C8ED1}">
      <dsp:nvSpPr>
        <dsp:cNvPr id="0" name=""/>
        <dsp:cNvSpPr/>
      </dsp:nvSpPr>
      <dsp:spPr>
        <a:xfrm>
          <a:off x="3399641" y="2337072"/>
          <a:ext cx="1612115" cy="293396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12450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 "/>
            </a:rPr>
            <a:t>Need for </a:t>
          </a:r>
          <a:r>
            <a:rPr lang="en-US" sz="1400" b="1" kern="1200" dirty="0" smtClean="0">
              <a:latin typeface="Arial  "/>
            </a:rPr>
            <a:t>expanding S&amp;B’s Product Portfolio (2011)</a:t>
          </a:r>
          <a:endParaRPr lang="el-GR" sz="1400" b="1" kern="1200" dirty="0">
            <a:latin typeface="Arial  "/>
          </a:endParaRPr>
        </a:p>
      </dsp:txBody>
      <dsp:txXfrm>
        <a:off x="3399641" y="2337072"/>
        <a:ext cx="1612115" cy="2933965"/>
      </dsp:txXfrm>
    </dsp:sp>
    <dsp:sp modelId="{A2A41494-B8E1-4CB9-8A78-E7FFEC9FD3EB}">
      <dsp:nvSpPr>
        <dsp:cNvPr id="0" name=""/>
        <dsp:cNvSpPr/>
      </dsp:nvSpPr>
      <dsp:spPr>
        <a:xfrm>
          <a:off x="4752816" y="1514308"/>
          <a:ext cx="517881" cy="517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D3E0806-7FF7-48D8-8A00-38A505514335}">
      <dsp:nvSpPr>
        <dsp:cNvPr id="0" name=""/>
        <dsp:cNvSpPr/>
      </dsp:nvSpPr>
      <dsp:spPr>
        <a:xfrm>
          <a:off x="5011756" y="1773249"/>
          <a:ext cx="1670585" cy="34977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4415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 "/>
            </a:rPr>
            <a:t>Acquisition of a Market Leader </a:t>
          </a:r>
          <a:r>
            <a:rPr lang="en-US" sz="1400" b="1" kern="1200" dirty="0" smtClean="0">
              <a:latin typeface="Arial  "/>
            </a:rPr>
            <a:t>(2012</a:t>
          </a:r>
          <a:r>
            <a:rPr lang="en-US" sz="1400" kern="1200" dirty="0" smtClean="0">
              <a:latin typeface="Arial  "/>
            </a:rPr>
            <a:t>):</a:t>
          </a:r>
          <a:endParaRPr lang="el-GR" sz="1400" kern="1200" dirty="0">
            <a:latin typeface="Arial  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latin typeface="Arial  "/>
            </a:rPr>
            <a:t>NYCO</a:t>
          </a:r>
          <a:r>
            <a:rPr lang="en-US" sz="1400" kern="1200" dirty="0" smtClean="0">
              <a:latin typeface="Arial  "/>
            </a:rPr>
            <a:t>, US: </a:t>
          </a:r>
          <a:r>
            <a:rPr lang="en-US" sz="1400" b="1" kern="1200" dirty="0" smtClean="0">
              <a:solidFill>
                <a:srgbClr val="96BDE8"/>
              </a:solidFill>
              <a:latin typeface="Arial  "/>
            </a:rPr>
            <a:t>Wollastonite</a:t>
          </a:r>
          <a:r>
            <a:rPr lang="en-US" sz="1400" b="1" kern="1200" dirty="0" smtClean="0">
              <a:latin typeface="Arial  "/>
            </a:rPr>
            <a:t> </a:t>
          </a:r>
          <a:r>
            <a:rPr lang="en-US" sz="1400" kern="1200" smtClean="0">
              <a:latin typeface="Arial  "/>
            </a:rPr>
            <a:t>for P&amp;C</a:t>
          </a:r>
          <a:endParaRPr lang="el-GR" sz="1400" kern="1200" dirty="0">
            <a:latin typeface="Arial  "/>
          </a:endParaRPr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b="1" kern="1200" dirty="0" smtClean="0">
              <a:solidFill>
                <a:schemeClr val="accent2">
                  <a:lumMod val="60000"/>
                  <a:lumOff val="40000"/>
                </a:schemeClr>
              </a:solidFill>
              <a:latin typeface="Arial  "/>
            </a:rPr>
            <a:t>Other Minerals </a:t>
          </a:r>
          <a:r>
            <a:rPr lang="en-US" sz="1400" kern="1200" dirty="0" smtClean="0">
              <a:latin typeface="Arial  "/>
            </a:rPr>
            <a:t>for P&amp;C</a:t>
          </a:r>
          <a:endParaRPr lang="el-GR" sz="1400" kern="1200" dirty="0">
            <a:latin typeface="Arial  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  "/>
            </a:rPr>
            <a:t>R&amp;D</a:t>
          </a:r>
          <a:endParaRPr lang="el-GR" sz="1400" kern="1200" dirty="0">
            <a:latin typeface="Arial  "/>
          </a:endParaRPr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400" kern="1200" dirty="0" smtClean="0">
              <a:latin typeface="Arial  "/>
            </a:rPr>
            <a:t>Geological Exploration</a:t>
          </a:r>
          <a:endParaRPr lang="el-GR" sz="1400" kern="1200" dirty="0">
            <a:latin typeface="Arial  "/>
          </a:endParaRPr>
        </a:p>
      </dsp:txBody>
      <dsp:txXfrm>
        <a:off x="5011756" y="1773249"/>
        <a:ext cx="1670585" cy="3497788"/>
      </dsp:txXfrm>
    </dsp:sp>
    <dsp:sp modelId="{1F20A10F-E8D0-41D0-8808-A3CAF620EB5F}">
      <dsp:nvSpPr>
        <dsp:cNvPr id="0" name=""/>
        <dsp:cNvSpPr/>
      </dsp:nvSpPr>
      <dsp:spPr>
        <a:xfrm>
          <a:off x="6352401" y="1098750"/>
          <a:ext cx="659881" cy="65988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7560DA5-CA3A-449D-AC16-B91B05AB0FD0}">
      <dsp:nvSpPr>
        <dsp:cNvPr id="0" name=""/>
        <dsp:cNvSpPr/>
      </dsp:nvSpPr>
      <dsp:spPr>
        <a:xfrm>
          <a:off x="6682342" y="1428691"/>
          <a:ext cx="1670585" cy="38423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9657" tIns="0" rIns="0" bIns="0" numCol="1" spcCol="1270" anchor="t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kern="1200" dirty="0" smtClean="0">
              <a:latin typeface="Arial  "/>
            </a:rPr>
            <a:t>NYCO as </a:t>
          </a:r>
          <a:r>
            <a:rPr lang="en-US" sz="1400" b="1" kern="1200" dirty="0" smtClean="0">
              <a:latin typeface="Arial  "/>
            </a:rPr>
            <a:t>Vehicle</a:t>
          </a:r>
          <a:r>
            <a:rPr lang="en-US" sz="1400" kern="1200" dirty="0" smtClean="0">
              <a:latin typeface="Arial  "/>
            </a:rPr>
            <a:t> for </a:t>
          </a:r>
          <a:r>
            <a:rPr lang="en-US" sz="1400" b="1" kern="1200" dirty="0" smtClean="0">
              <a:solidFill>
                <a:srgbClr val="00B0F0"/>
              </a:solidFill>
              <a:latin typeface="Arial  "/>
            </a:rPr>
            <a:t>Perlite</a:t>
          </a:r>
          <a:r>
            <a:rPr lang="en-US" sz="1400" kern="1200" dirty="0" smtClean="0">
              <a:latin typeface="Arial  "/>
            </a:rPr>
            <a:t> in P&amp;C</a:t>
          </a:r>
          <a:endParaRPr lang="el-GR" sz="1400" kern="1200" dirty="0">
            <a:latin typeface="Arial  "/>
          </a:endParaRPr>
        </a:p>
      </dsp:txBody>
      <dsp:txXfrm>
        <a:off x="6682342" y="1428691"/>
        <a:ext cx="1670585" cy="384234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88A42124-9E0A-4410-AE77-5FDBF90D402E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5F3F5007-3EE3-4E8E-B027-4F139974B67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287098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4" y="0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/>
          <a:lstStyle>
            <a:lvl1pPr algn="r">
              <a:defRPr sz="1200"/>
            </a:lvl1pPr>
          </a:lstStyle>
          <a:p>
            <a:fld id="{234AC63F-C58B-4A46-97B8-FB01078A41B9}" type="datetimeFigureOut">
              <a:rPr lang="en-US" smtClean="0"/>
              <a:t>6/18/2014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27" tIns="45714" rIns="91427" bIns="45714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2"/>
          </a:xfrm>
          <a:prstGeom prst="rect">
            <a:avLst/>
          </a:prstGeom>
        </p:spPr>
        <p:txBody>
          <a:bodyPr vert="horz" lIns="91427" tIns="45714" rIns="91427" bIns="45714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4" y="9430091"/>
            <a:ext cx="2945659" cy="496412"/>
          </a:xfrm>
          <a:prstGeom prst="rect">
            <a:avLst/>
          </a:prstGeom>
        </p:spPr>
        <p:txBody>
          <a:bodyPr vert="horz" lIns="91427" tIns="45714" rIns="91427" bIns="45714" rtlCol="0" anchor="b"/>
          <a:lstStyle>
            <a:lvl1pPr algn="r">
              <a:defRPr sz="1200"/>
            </a:lvl1pPr>
          </a:lstStyle>
          <a:p>
            <a:fld id="{A3BB7255-1236-4E05-B50B-C91EB173863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74190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en-US" altLang="el-GR" dirty="0" smtClean="0"/>
              <a:t>Salt &amp; pepper solutions, important for customer at small cost</a:t>
            </a:r>
          </a:p>
          <a:p>
            <a:r>
              <a:rPr lang="en-US" altLang="el-GR" dirty="0" smtClean="0"/>
              <a:t>Industrial B2B supplier to key market segments that “touch” our living to a great extent</a:t>
            </a:r>
          </a:p>
          <a:p>
            <a:r>
              <a:rPr lang="en-US" altLang="el-GR" dirty="0" smtClean="0"/>
              <a:t>Leading market positions with our products in varied end-market applications</a:t>
            </a:r>
            <a:endParaRPr lang="el-GR" altLang="el-GR" dirty="0" smtClean="0"/>
          </a:p>
          <a:p>
            <a:endParaRPr lang="el-GR" altLang="el-GR" dirty="0" smtClean="0"/>
          </a:p>
          <a:p>
            <a:endParaRPr lang="el-GR" altLang="el-GR" dirty="0" smtClean="0"/>
          </a:p>
        </p:txBody>
      </p:sp>
      <p:sp>
        <p:nvSpPr>
          <p:cNvPr id="3994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fld id="{0321542E-2FAD-4820-83CE-54504FB648FA}" type="slidenum">
              <a:rPr lang="el-GR" altLang="el-GR"/>
              <a:pPr eaLnBrk="1" hangingPunct="1"/>
              <a:t>3</a:t>
            </a:fld>
            <a:endParaRPr lang="el-GR" altLang="el-GR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3465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1805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33479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562074"/>
          </a:xfrm>
        </p:spPr>
        <p:txBody>
          <a:bodyPr>
            <a:normAutofit/>
          </a:bodyPr>
          <a:lstStyle>
            <a:lvl1pPr>
              <a:defRPr sz="1800" kern="1200" baseline="0">
                <a:latin typeface="Tahoma" pitchFamily="34" charset="0"/>
                <a:ea typeface="Tahoma" pitchFamily="34" charset="0"/>
                <a:cs typeface="Tahoma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491088" y="6466539"/>
            <a:ext cx="2133600" cy="365125"/>
          </a:xfrm>
        </p:spPr>
        <p:txBody>
          <a:bodyPr/>
          <a:lstStyle>
            <a:lvl1pPr algn="ctr">
              <a:defRPr/>
            </a:lvl1pPr>
          </a:lstStyle>
          <a:p>
            <a:fld id="{846C5255-A383-4F62-A818-44C8B404F98D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467544" y="620688"/>
            <a:ext cx="8280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 userDrawn="1"/>
        </p:nvCxnSpPr>
        <p:spPr>
          <a:xfrm>
            <a:off x="467544" y="6453336"/>
            <a:ext cx="8280920" cy="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99434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28782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81695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832208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9627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829514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89953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2997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6C5255-A383-4F62-A818-44C8B404F98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93750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38.png"/><Relationship Id="rId7" Type="http://schemas.microsoft.com/office/2007/relationships/hdphoto" Target="../media/hdphoto1.wdp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jpeg"/><Relationship Id="rId4" Type="http://schemas.openxmlformats.org/officeDocument/2006/relationships/image" Target="../media/image3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emf"/><Relationship Id="rId2" Type="http://schemas.openxmlformats.org/officeDocument/2006/relationships/image" Target="../media/image47.tif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tiff"/><Relationship Id="rId4" Type="http://schemas.openxmlformats.org/officeDocument/2006/relationships/image" Target="../media/image4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5.tiff"/><Relationship Id="rId5" Type="http://schemas.openxmlformats.org/officeDocument/2006/relationships/image" Target="../media/image54.tiff"/><Relationship Id="rId4" Type="http://schemas.openxmlformats.org/officeDocument/2006/relationships/image" Target="../media/image5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0.png"/><Relationship Id="rId5" Type="http://schemas.openxmlformats.org/officeDocument/2006/relationships/image" Target="../media/image59.png"/><Relationship Id="rId4" Type="http://schemas.openxmlformats.org/officeDocument/2006/relationships/image" Target="../media/image5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png"/><Relationship Id="rId3" Type="http://schemas.openxmlformats.org/officeDocument/2006/relationships/diagramLayout" Target="../diagrams/layout2.xml"/><Relationship Id="rId7" Type="http://schemas.openxmlformats.org/officeDocument/2006/relationships/image" Target="../media/image65.pn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11" Type="http://schemas.openxmlformats.org/officeDocument/2006/relationships/image" Target="../media/image69.png"/><Relationship Id="rId5" Type="http://schemas.openxmlformats.org/officeDocument/2006/relationships/diagramColors" Target="../diagrams/colors2.xml"/><Relationship Id="rId10" Type="http://schemas.openxmlformats.org/officeDocument/2006/relationships/image" Target="../media/image68.png"/><Relationship Id="rId4" Type="http://schemas.openxmlformats.org/officeDocument/2006/relationships/diagramQuickStyle" Target="../diagrams/quickStyle2.xml"/><Relationship Id="rId9" Type="http://schemas.openxmlformats.org/officeDocument/2006/relationships/image" Target="../media/image6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6.jpeg"/><Relationship Id="rId18" Type="http://schemas.openxmlformats.org/officeDocument/2006/relationships/image" Target="../media/image21.jpeg"/><Relationship Id="rId3" Type="http://schemas.openxmlformats.org/officeDocument/2006/relationships/image" Target="../media/image6.jpeg"/><Relationship Id="rId21" Type="http://schemas.openxmlformats.org/officeDocument/2006/relationships/image" Target="../media/image24.jpeg"/><Relationship Id="rId7" Type="http://schemas.openxmlformats.org/officeDocument/2006/relationships/image" Target="../media/image10.png"/><Relationship Id="rId12" Type="http://schemas.openxmlformats.org/officeDocument/2006/relationships/image" Target="../media/image15.png"/><Relationship Id="rId17" Type="http://schemas.openxmlformats.org/officeDocument/2006/relationships/image" Target="../media/image20.jpe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9.jpeg"/><Relationship Id="rId20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5" Type="http://schemas.openxmlformats.org/officeDocument/2006/relationships/image" Target="../media/image18.jpeg"/><Relationship Id="rId23" Type="http://schemas.openxmlformats.org/officeDocument/2006/relationships/image" Target="../media/image26.png"/><Relationship Id="rId10" Type="http://schemas.openxmlformats.org/officeDocument/2006/relationships/image" Target="../media/image13.png"/><Relationship Id="rId19" Type="http://schemas.openxmlformats.org/officeDocument/2006/relationships/image" Target="../media/image22.jpeg"/><Relationship Id="rId4" Type="http://schemas.openxmlformats.org/officeDocument/2006/relationships/image" Target="../media/image7.png"/><Relationship Id="rId9" Type="http://schemas.openxmlformats.org/officeDocument/2006/relationships/image" Target="../media/image12.png"/><Relationship Id="rId14" Type="http://schemas.openxmlformats.org/officeDocument/2006/relationships/image" Target="../media/image17.jpeg"/><Relationship Id="rId22" Type="http://schemas.openxmlformats.org/officeDocument/2006/relationships/image" Target="../media/image2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7" Type="http://schemas.openxmlformats.org/officeDocument/2006/relationships/image" Target="../media/image33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8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8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8.png"/><Relationship Id="rId7" Type="http://schemas.openxmlformats.org/officeDocument/2006/relationships/diagramColors" Target="../diagrams/colors1.xml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348880"/>
            <a:ext cx="8435280" cy="3777283"/>
          </a:xfrm>
        </p:spPr>
        <p:txBody>
          <a:bodyPr/>
          <a:lstStyle/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400" b="1" dirty="0">
                <a:solidFill>
                  <a:srgbClr val="C00000"/>
                </a:solidFill>
                <a:latin typeface="Arial  "/>
                <a:ea typeface="Calibri"/>
                <a:cs typeface="Times New Roman"/>
              </a:rPr>
              <a:t>RAW MATERIALS UNIVERSITY DAY</a:t>
            </a:r>
            <a:endParaRPr lang="el-GR" sz="2400" dirty="0">
              <a:latin typeface="Arial  "/>
              <a:ea typeface="Calibri"/>
              <a:cs typeface="Times New Roman"/>
            </a:endParaRP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2000" b="1" spc="160" dirty="0">
                <a:latin typeface="Arial  "/>
                <a:ea typeface="Calibri"/>
                <a:cs typeface="Times New Roman"/>
              </a:rPr>
              <a:t>Future, needs and </a:t>
            </a:r>
            <a:r>
              <a:rPr lang="en-US" sz="2000" b="1" spc="160" dirty="0" smtClean="0">
                <a:latin typeface="Arial  "/>
                <a:ea typeface="Calibri"/>
                <a:cs typeface="Times New Roman"/>
              </a:rPr>
              <a:t>opportunities</a:t>
            </a:r>
          </a:p>
          <a:p>
            <a:pPr mar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en-US" sz="1400" b="1" spc="160" dirty="0" smtClean="0">
                <a:latin typeface="Arial  "/>
                <a:ea typeface="Calibri"/>
                <a:cs typeface="Times New Roman"/>
              </a:rPr>
              <a:t>Athens, June 19</a:t>
            </a:r>
            <a:r>
              <a:rPr lang="en-US" sz="1400" b="1" spc="160" baseline="30000" dirty="0" smtClean="0">
                <a:latin typeface="Arial  "/>
                <a:ea typeface="Calibri"/>
                <a:cs typeface="Times New Roman"/>
              </a:rPr>
              <a:t>th</a:t>
            </a:r>
            <a:r>
              <a:rPr lang="en-US" sz="2000" b="1" spc="160" dirty="0" smtClean="0">
                <a:latin typeface="Arial  "/>
                <a:ea typeface="Calibri"/>
                <a:cs typeface="Times New Roman"/>
              </a:rPr>
              <a:t> </a:t>
            </a:r>
            <a:endParaRPr lang="el-GR" sz="2000" dirty="0">
              <a:latin typeface="Arial  "/>
              <a:ea typeface="Calibri"/>
              <a:cs typeface="Times New Roman"/>
            </a:endParaRPr>
          </a:p>
          <a:p>
            <a:pPr marL="0" lvl="3" indent="0">
              <a:buNone/>
            </a:pPr>
            <a:endParaRPr lang="en-US" b="1" dirty="0" smtClean="0">
              <a:latin typeface="Arial  "/>
            </a:endParaRPr>
          </a:p>
          <a:p>
            <a:pPr marL="0" lvl="3" indent="0" algn="ctr">
              <a:buNone/>
            </a:pPr>
            <a:r>
              <a:rPr lang="en-US" sz="3200" b="1" dirty="0" smtClean="0">
                <a:solidFill>
                  <a:srgbClr val="00B050"/>
                </a:solidFill>
                <a:latin typeface="Arial  "/>
              </a:rPr>
              <a:t>Bentonite</a:t>
            </a:r>
            <a:r>
              <a:rPr lang="en-US" sz="3200" b="1" dirty="0" smtClean="0">
                <a:latin typeface="Arial  "/>
              </a:rPr>
              <a:t> </a:t>
            </a:r>
            <a:r>
              <a:rPr lang="en-US" sz="3200" b="1" dirty="0">
                <a:latin typeface="Arial  "/>
              </a:rPr>
              <a:t>– </a:t>
            </a:r>
            <a:r>
              <a:rPr lang="en-US" sz="3200" b="1" dirty="0">
                <a:solidFill>
                  <a:srgbClr val="00B0F0"/>
                </a:solidFill>
                <a:latin typeface="Arial  "/>
              </a:rPr>
              <a:t>Perlite</a:t>
            </a:r>
            <a:r>
              <a:rPr lang="en-US" sz="3200" b="1" dirty="0">
                <a:latin typeface="Arial  "/>
              </a:rPr>
              <a:t> – </a:t>
            </a:r>
            <a:r>
              <a:rPr lang="en-US" sz="3200" b="1" dirty="0" smtClean="0">
                <a:solidFill>
                  <a:srgbClr val="96BDE8"/>
                </a:solidFill>
                <a:latin typeface="Arial  "/>
              </a:rPr>
              <a:t>Wollastonite</a:t>
            </a:r>
            <a:r>
              <a:rPr lang="en-US" sz="3200" b="1" dirty="0" smtClean="0">
                <a:latin typeface="Arial  "/>
              </a:rPr>
              <a:t> </a:t>
            </a:r>
            <a:r>
              <a:rPr lang="en-US" sz="2400" b="1" dirty="0">
                <a:latin typeface="Arial  "/>
              </a:rPr>
              <a:t/>
            </a:r>
            <a:br>
              <a:rPr lang="en-US" sz="2400" b="1" dirty="0">
                <a:latin typeface="Arial  "/>
              </a:rPr>
            </a:br>
            <a:endParaRPr lang="en-US" sz="2400" b="1" dirty="0" smtClean="0">
              <a:latin typeface="Arial  "/>
            </a:endParaRPr>
          </a:p>
          <a:p>
            <a:pPr marL="0" lvl="3" indent="0" algn="ctr">
              <a:buNone/>
            </a:pPr>
            <a:r>
              <a:rPr lang="en-US" dirty="0" smtClean="0">
                <a:solidFill>
                  <a:srgbClr val="006600"/>
                </a:solidFill>
                <a:latin typeface="Arial  "/>
              </a:rPr>
              <a:t>Dr</a:t>
            </a:r>
            <a:r>
              <a:rPr lang="en-US" dirty="0">
                <a:solidFill>
                  <a:srgbClr val="006600"/>
                </a:solidFill>
                <a:latin typeface="Arial  "/>
              </a:rPr>
              <a:t>. A. Karalis, R&amp;D Specialties Manager, </a:t>
            </a:r>
            <a:endParaRPr lang="en-US" dirty="0" smtClean="0">
              <a:solidFill>
                <a:srgbClr val="006600"/>
              </a:solidFill>
              <a:latin typeface="Arial  "/>
            </a:endParaRPr>
          </a:p>
          <a:p>
            <a:pPr marL="0" lvl="3" indent="0" algn="ctr">
              <a:buNone/>
            </a:pPr>
            <a:r>
              <a:rPr lang="en-US" dirty="0" smtClean="0">
                <a:solidFill>
                  <a:srgbClr val="006600"/>
                </a:solidFill>
                <a:latin typeface="Arial  "/>
              </a:rPr>
              <a:t>Global Market Organization, </a:t>
            </a:r>
            <a:r>
              <a:rPr lang="en-US" dirty="0">
                <a:solidFill>
                  <a:srgbClr val="006600"/>
                </a:solidFill>
                <a:latin typeface="Arial  "/>
              </a:rPr>
              <a:t>S&amp;B Industrials Minerals</a:t>
            </a:r>
            <a:endParaRPr lang="el-GR" sz="1800" dirty="0">
              <a:solidFill>
                <a:srgbClr val="006600"/>
              </a:solidFill>
              <a:latin typeface="Arial  "/>
            </a:endParaRPr>
          </a:p>
          <a:p>
            <a:pPr marL="0" indent="0">
              <a:buNone/>
            </a:pPr>
            <a:endParaRPr lang="el-GR" dirty="0">
              <a:latin typeface="Arial  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673551"/>
            <a:ext cx="2236019" cy="1531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5704" y="5589240"/>
            <a:ext cx="1755775" cy="841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02432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rgbClr val="00B050"/>
                </a:solidFill>
              </a:rPr>
              <a:t>Bentonite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10</a:t>
            </a:fld>
            <a:endParaRPr lang="en-US" dirty="0"/>
          </a:p>
        </p:txBody>
      </p:sp>
      <p:pic>
        <p:nvPicPr>
          <p:cNvPr id="27651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2798128"/>
            <a:ext cx="2475191" cy="14997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6" name="Picture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979" y="2391212"/>
            <a:ext cx="3672407" cy="1757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6017" y="2798128"/>
            <a:ext cx="890218" cy="12976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3" name="Group 12"/>
          <p:cNvGrpSpPr/>
          <p:nvPr/>
        </p:nvGrpSpPr>
        <p:grpSpPr>
          <a:xfrm>
            <a:off x="6333439" y="4581602"/>
            <a:ext cx="2631049" cy="2199365"/>
            <a:chOff x="492125" y="4986338"/>
            <a:chExt cx="2656690" cy="1743075"/>
          </a:xfrm>
        </p:grpSpPr>
        <p:pic>
          <p:nvPicPr>
            <p:cNvPr id="14" name="Picture 8" descr="C:\Wang-HKUST\course-CIVIL270\Picture-clay\mont-3.JP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2125" y="4986338"/>
              <a:ext cx="2439988" cy="17430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5" name="Text Box 15"/>
            <p:cNvSpPr txBox="1">
              <a:spLocks noChangeArrowheads="1"/>
            </p:cNvSpPr>
            <p:nvPr/>
          </p:nvSpPr>
          <p:spPr bwMode="auto">
            <a:xfrm>
              <a:off x="926315" y="6350794"/>
              <a:ext cx="2222500" cy="27463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altLang="el-GR" sz="1200" dirty="0"/>
                <a:t>(Holtz and Kovacs, 1981)</a:t>
              </a:r>
            </a:p>
          </p:txBody>
        </p:sp>
      </p:grpSp>
      <p:pic>
        <p:nvPicPr>
          <p:cNvPr id="48" name="Picture 2" descr="smectiteshydrationeparation"/>
          <p:cNvPicPr>
            <a:picLocks noChangeAspect="1" noChangeArrowheads="1"/>
          </p:cNvPicPr>
          <p:nvPr/>
        </p:nvPicPr>
        <p:blipFill>
          <a:blip r:embed="rId6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1500"/>
                    </a14:imgEffect>
                    <a14:imgEffect>
                      <a14:saturation sa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9095" y="4856819"/>
            <a:ext cx="3745500" cy="1206363"/>
          </a:xfrm>
          <a:prstGeom prst="rect">
            <a:avLst/>
          </a:prstGeom>
          <a:gradFill>
            <a:gsLst>
              <a:gs pos="0">
                <a:srgbClr val="8488C4"/>
              </a:gs>
              <a:gs pos="73000">
                <a:srgbClr val="D4DEFF"/>
              </a:gs>
              <a:gs pos="93000">
                <a:srgbClr val="D4DEFF"/>
              </a:gs>
              <a:gs pos="100000">
                <a:srgbClr val="96AB94"/>
              </a:gs>
            </a:gsLst>
            <a:lin ang="0" scaled="0"/>
          </a:gradFill>
          <a:ln w="25400">
            <a:solidFill>
              <a:schemeClr val="tx2">
                <a:lumMod val="60000"/>
                <a:lumOff val="40000"/>
              </a:schemeClr>
            </a:solidFill>
            <a:miter lim="800000"/>
            <a:headEnd/>
            <a:tailEnd/>
          </a:ln>
          <a:effectLst>
            <a:reflection blurRad="990600" stA="50000" endA="300" endPos="90000" dist="698500" dir="5400000" sy="-100000" algn="bl" rotWithShape="0"/>
          </a:effectLst>
        </p:spPr>
      </p:pic>
      <p:sp>
        <p:nvSpPr>
          <p:cNvPr id="6" name="TextBox 5"/>
          <p:cNvSpPr txBox="1"/>
          <p:nvPr/>
        </p:nvSpPr>
        <p:spPr>
          <a:xfrm>
            <a:off x="221158" y="675707"/>
            <a:ext cx="888749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>
                <a:solidFill>
                  <a:srgbClr val="00B050"/>
                </a:solidFill>
              </a:rPr>
              <a:t>Bentonite</a:t>
            </a:r>
            <a:r>
              <a:rPr lang="fr-FR" dirty="0" smtClean="0"/>
              <a:t> is a Clay </a:t>
            </a:r>
            <a:r>
              <a:rPr lang="fr-FR" dirty="0" err="1" smtClean="0"/>
              <a:t>which</a:t>
            </a:r>
            <a:r>
              <a:rPr lang="fr-FR" dirty="0" smtClean="0"/>
              <a:t> </a:t>
            </a:r>
            <a:r>
              <a:rPr lang="fr-FR" dirty="0" err="1" smtClean="0"/>
              <a:t>contains</a:t>
            </a:r>
            <a:r>
              <a:rPr lang="fr-FR" dirty="0" smtClean="0"/>
              <a:t> a </a:t>
            </a:r>
            <a:r>
              <a:rPr lang="fr-FR" dirty="0" err="1" smtClean="0"/>
              <a:t>mineral</a:t>
            </a:r>
            <a:r>
              <a:rPr lang="fr-FR" dirty="0" smtClean="0"/>
              <a:t> from the </a:t>
            </a:r>
            <a:r>
              <a:rPr lang="fr-FR" dirty="0" smtClean="0">
                <a:solidFill>
                  <a:srgbClr val="00B050"/>
                </a:solidFill>
              </a:rPr>
              <a:t>Smectite</a:t>
            </a:r>
            <a:r>
              <a:rPr lang="fr-FR" dirty="0" smtClean="0"/>
              <a:t> Group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Smectites are Trioctaedral  (Talc, Vermiculite) or </a:t>
            </a:r>
            <a:r>
              <a:rPr lang="fr-FR" dirty="0" err="1" smtClean="0"/>
              <a:t>Dioctaedral</a:t>
            </a:r>
            <a:r>
              <a:rPr lang="fr-FR" dirty="0" smtClean="0"/>
              <a:t> (</a:t>
            </a:r>
            <a:r>
              <a:rPr lang="fr-FR" dirty="0" smtClean="0">
                <a:solidFill>
                  <a:srgbClr val="00B050"/>
                </a:solidFill>
              </a:rPr>
              <a:t>Montmorillonite</a:t>
            </a:r>
            <a:r>
              <a:rPr lang="fr-FR" dirty="0" smtClean="0"/>
              <a:t>, Nontronite) </a:t>
            </a:r>
            <a:r>
              <a:rPr lang="fr-FR" dirty="0" err="1" smtClean="0"/>
              <a:t>Minerals</a:t>
            </a:r>
            <a:r>
              <a:rPr lang="fr-FR" dirty="0" smtClean="0"/>
              <a:t>, </a:t>
            </a:r>
            <a:r>
              <a:rPr lang="fr-FR" dirty="0" err="1" smtClean="0"/>
              <a:t>characterized</a:t>
            </a:r>
            <a:r>
              <a:rPr lang="fr-FR" dirty="0" smtClean="0"/>
              <a:t> by </a:t>
            </a:r>
            <a:r>
              <a:rPr lang="fr-FR" dirty="0" err="1" smtClean="0"/>
              <a:t>their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B050"/>
                </a:solidFill>
              </a:rPr>
              <a:t>Exhangeable</a:t>
            </a:r>
            <a:r>
              <a:rPr lang="fr-FR" dirty="0" smtClean="0">
                <a:solidFill>
                  <a:srgbClr val="00B050"/>
                </a:solidFill>
              </a:rPr>
              <a:t> Cations </a:t>
            </a:r>
            <a:r>
              <a:rPr lang="fr-FR" dirty="0" smtClean="0"/>
              <a:t>(Ca</a:t>
            </a:r>
            <a:r>
              <a:rPr lang="fr-FR" baseline="30000" dirty="0" smtClean="0"/>
              <a:t>+2</a:t>
            </a:r>
            <a:r>
              <a:rPr lang="fr-FR" dirty="0" smtClean="0"/>
              <a:t>, Na</a:t>
            </a:r>
            <a:r>
              <a:rPr lang="fr-FR" baseline="30000" dirty="0" smtClean="0"/>
              <a:t>+1</a:t>
            </a:r>
            <a:r>
              <a:rPr lang="fr-FR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>
                <a:solidFill>
                  <a:srgbClr val="00B050"/>
                </a:solidFill>
              </a:rPr>
              <a:t>Greek</a:t>
            </a:r>
            <a:r>
              <a:rPr lang="fr-FR" dirty="0" smtClean="0"/>
              <a:t> Bentonites </a:t>
            </a:r>
            <a:r>
              <a:rPr lang="fr-FR" dirty="0" err="1" smtClean="0"/>
              <a:t>contain</a:t>
            </a:r>
            <a:r>
              <a:rPr lang="fr-FR" dirty="0" smtClean="0"/>
              <a:t> </a:t>
            </a:r>
            <a:r>
              <a:rPr lang="fr-FR" dirty="0" err="1" smtClean="0"/>
              <a:t>mainly</a:t>
            </a:r>
            <a:r>
              <a:rPr lang="fr-FR" dirty="0" smtClean="0"/>
              <a:t> </a:t>
            </a:r>
            <a:r>
              <a:rPr lang="fr-FR" dirty="0" smtClean="0">
                <a:solidFill>
                  <a:srgbClr val="00B050"/>
                </a:solidFill>
              </a:rPr>
              <a:t>Ca-Montmorillonite</a:t>
            </a:r>
            <a:r>
              <a:rPr lang="fr-FR" dirty="0" smtClean="0"/>
              <a:t>, non </a:t>
            </a:r>
            <a:r>
              <a:rPr lang="fr-FR" dirty="0" err="1" smtClean="0"/>
              <a:t>swellable</a:t>
            </a:r>
            <a:r>
              <a:rPr lang="fr-FR" dirty="0" smtClean="0"/>
              <a:t> in H</a:t>
            </a:r>
            <a:r>
              <a:rPr lang="fr-FR" baseline="-25000" dirty="0" smtClean="0"/>
              <a:t>2</a:t>
            </a:r>
            <a:r>
              <a:rPr lang="fr-FR" dirty="0" smtClean="0"/>
              <a:t>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err="1" smtClean="0"/>
              <a:t>After</a:t>
            </a:r>
            <a:r>
              <a:rPr lang="fr-FR" dirty="0" smtClean="0"/>
              <a:t> Activation ‘</a:t>
            </a:r>
            <a:r>
              <a:rPr lang="fr-FR" dirty="0" err="1" smtClean="0"/>
              <a:t>Montm</a:t>
            </a:r>
            <a:r>
              <a:rPr lang="fr-FR" dirty="0" smtClean="0"/>
              <a:t> ’  </a:t>
            </a:r>
            <a:r>
              <a:rPr lang="fr-FR" dirty="0" err="1" smtClean="0"/>
              <a:t>becomes</a:t>
            </a:r>
            <a:r>
              <a:rPr lang="fr-FR" dirty="0" smtClean="0"/>
              <a:t> </a:t>
            </a:r>
            <a:r>
              <a:rPr lang="fr-FR" dirty="0" err="1" smtClean="0">
                <a:solidFill>
                  <a:srgbClr val="00B050"/>
                </a:solidFill>
              </a:rPr>
              <a:t>highly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err="1" smtClean="0">
                <a:solidFill>
                  <a:srgbClr val="00B050"/>
                </a:solidFill>
              </a:rPr>
              <a:t>swellable</a:t>
            </a:r>
            <a:r>
              <a:rPr lang="fr-FR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(12-18 to 1) and is </a:t>
            </a:r>
            <a:r>
              <a:rPr lang="fr-FR" dirty="0" err="1" smtClean="0"/>
              <a:t>used</a:t>
            </a:r>
            <a:r>
              <a:rPr lang="fr-FR" dirty="0" smtClean="0"/>
              <a:t> in </a:t>
            </a:r>
            <a:r>
              <a:rPr lang="fr-FR" dirty="0" err="1" smtClean="0"/>
              <a:t>several</a:t>
            </a:r>
            <a:r>
              <a:rPr lang="fr-FR" dirty="0" smtClean="0"/>
              <a:t> </a:t>
            </a:r>
            <a:r>
              <a:rPr lang="fr-FR" b="1" dirty="0" smtClean="0">
                <a:solidFill>
                  <a:srgbClr val="00B050"/>
                </a:solidFill>
              </a:rPr>
              <a:t>Applications</a:t>
            </a:r>
            <a:r>
              <a:rPr lang="fr-FR" i="1" dirty="0" smtClean="0">
                <a:solidFill>
                  <a:srgbClr val="00B050"/>
                </a:solidFill>
              </a:rPr>
              <a:t> </a:t>
            </a:r>
            <a:r>
              <a:rPr lang="fr-FR" dirty="0" smtClean="0"/>
              <a:t>(Metallurgy, Foundries, Construction, </a:t>
            </a:r>
            <a:r>
              <a:rPr lang="fr-FR" dirty="0" err="1" smtClean="0"/>
              <a:t>Drilling</a:t>
            </a:r>
            <a:r>
              <a:rPr lang="fr-FR" dirty="0" smtClean="0"/>
              <a:t>, Water </a:t>
            </a:r>
            <a:r>
              <a:rPr lang="fr-FR" dirty="0" err="1" smtClean="0"/>
              <a:t>Treatment</a:t>
            </a:r>
            <a:r>
              <a:rPr lang="fr-FR" dirty="0" smtClean="0"/>
              <a:t>, </a:t>
            </a:r>
            <a:r>
              <a:rPr lang="fr-FR" dirty="0" err="1"/>
              <a:t>C</a:t>
            </a:r>
            <a:r>
              <a:rPr lang="fr-FR" dirty="0" err="1" smtClean="0"/>
              <a:t>atalysis</a:t>
            </a:r>
            <a:r>
              <a:rPr lang="fr-FR" dirty="0" smtClean="0"/>
              <a:t>, ..)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r-FR" dirty="0" smtClean="0"/>
              <a:t>Key-</a:t>
            </a:r>
            <a:r>
              <a:rPr lang="fr-FR" dirty="0" err="1" smtClean="0"/>
              <a:t>properties</a:t>
            </a:r>
            <a:r>
              <a:rPr lang="fr-FR" dirty="0" smtClean="0"/>
              <a:t>: </a:t>
            </a:r>
            <a:r>
              <a:rPr lang="fr-FR" dirty="0" err="1" smtClean="0">
                <a:solidFill>
                  <a:srgbClr val="00B050"/>
                </a:solidFill>
              </a:rPr>
              <a:t>Swelling</a:t>
            </a:r>
            <a:r>
              <a:rPr lang="fr-FR" dirty="0" smtClean="0">
                <a:solidFill>
                  <a:srgbClr val="00B050"/>
                </a:solidFill>
              </a:rPr>
              <a:t>, H</a:t>
            </a:r>
            <a:r>
              <a:rPr lang="fr-FR" baseline="-25000" dirty="0" smtClean="0">
                <a:solidFill>
                  <a:srgbClr val="00B050"/>
                </a:solidFill>
              </a:rPr>
              <a:t>2</a:t>
            </a:r>
            <a:r>
              <a:rPr lang="fr-FR" dirty="0" smtClean="0">
                <a:solidFill>
                  <a:srgbClr val="00B050"/>
                </a:solidFill>
              </a:rPr>
              <a:t>O absorption (7-10 to 1), </a:t>
            </a:r>
            <a:r>
              <a:rPr lang="fr-FR" dirty="0" err="1" smtClean="0">
                <a:solidFill>
                  <a:srgbClr val="00B050"/>
                </a:solidFill>
              </a:rPr>
              <a:t>Binding</a:t>
            </a:r>
            <a:r>
              <a:rPr lang="fr-FR" dirty="0" smtClean="0">
                <a:solidFill>
                  <a:srgbClr val="00B050"/>
                </a:solidFill>
              </a:rPr>
              <a:t>, </a:t>
            </a:r>
            <a:r>
              <a:rPr lang="fr-FR" dirty="0" err="1" smtClean="0">
                <a:solidFill>
                  <a:srgbClr val="00B050"/>
                </a:solidFill>
              </a:rPr>
              <a:t>Colloidality</a:t>
            </a:r>
            <a:r>
              <a:rPr lang="fr-FR" dirty="0" smtClean="0">
                <a:solidFill>
                  <a:srgbClr val="00B050"/>
                </a:solidFill>
              </a:rPr>
              <a:t>, Thixotropy</a:t>
            </a:r>
            <a:endParaRPr lang="el-GR" dirty="0">
              <a:solidFill>
                <a:srgbClr val="00B05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0" y="3933056"/>
            <a:ext cx="2368376" cy="2924944"/>
            <a:chOff x="146894" y="4109270"/>
            <a:chExt cx="1888013" cy="2674890"/>
          </a:xfrm>
        </p:grpSpPr>
        <p:pic>
          <p:nvPicPr>
            <p:cNvPr id="27653" name="Picture 5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46894" y="4109270"/>
              <a:ext cx="1888013" cy="267489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1" name="Rounded Rectangle 10"/>
            <p:cNvSpPr/>
            <p:nvPr/>
          </p:nvSpPr>
          <p:spPr>
            <a:xfrm>
              <a:off x="539552" y="6260003"/>
              <a:ext cx="288032" cy="121325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55" name="Rounded Rectangle 54"/>
            <p:cNvSpPr/>
            <p:nvPr/>
          </p:nvSpPr>
          <p:spPr>
            <a:xfrm>
              <a:off x="1140581" y="5733256"/>
              <a:ext cx="288032" cy="648072"/>
            </a:xfrm>
            <a:prstGeom prst="roundRect">
              <a:avLst/>
            </a:prstGeom>
            <a:noFill/>
            <a:ln>
              <a:solidFill>
                <a:srgbClr val="00B050"/>
              </a:solidFill>
            </a:ln>
            <a:effectLst>
              <a:outerShdw blurRad="50800" dist="50800" dir="5400000" algn="ctr" rotWithShape="0">
                <a:srgbClr val="000000">
                  <a:alpha val="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cxnSp>
        <p:nvCxnSpPr>
          <p:cNvPr id="44" name="Straight Arrow Connector 43"/>
          <p:cNvCxnSpPr/>
          <p:nvPr/>
        </p:nvCxnSpPr>
        <p:spPr>
          <a:xfrm flipV="1">
            <a:off x="2699792" y="3068960"/>
            <a:ext cx="1119384" cy="288032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/>
          <p:nvPr/>
        </p:nvSpPr>
        <p:spPr>
          <a:xfrm>
            <a:off x="3796016" y="2798128"/>
            <a:ext cx="828545" cy="471630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60" name="Oval 59"/>
          <p:cNvSpPr/>
          <p:nvPr/>
        </p:nvSpPr>
        <p:spPr>
          <a:xfrm>
            <a:off x="1168924" y="2707032"/>
            <a:ext cx="1818900" cy="1226024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1" name="Straight Arrow Connector 60"/>
          <p:cNvCxnSpPr/>
          <p:nvPr/>
        </p:nvCxnSpPr>
        <p:spPr>
          <a:xfrm>
            <a:off x="4624561" y="2887996"/>
            <a:ext cx="1105680" cy="0"/>
          </a:xfrm>
          <a:prstGeom prst="straightConnector1">
            <a:avLst/>
          </a:prstGeom>
          <a:ln w="38100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Oval 48"/>
          <p:cNvSpPr/>
          <p:nvPr/>
        </p:nvSpPr>
        <p:spPr>
          <a:xfrm rot="491321">
            <a:off x="5580112" y="2707033"/>
            <a:ext cx="1584176" cy="361927"/>
          </a:xfrm>
          <a:prstGeom prst="ellipse">
            <a:avLst/>
          </a:prstGeom>
          <a:noFill/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0" name="Oval 49"/>
          <p:cNvSpPr/>
          <p:nvPr/>
        </p:nvSpPr>
        <p:spPr>
          <a:xfrm>
            <a:off x="3819176" y="3269758"/>
            <a:ext cx="805385" cy="17717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65" name="Straight Arrow Connector 64"/>
          <p:cNvCxnSpPr>
            <a:stCxn id="50" idx="6"/>
          </p:cNvCxnSpPr>
          <p:nvPr/>
        </p:nvCxnSpPr>
        <p:spPr>
          <a:xfrm flipV="1">
            <a:off x="4624561" y="2887639"/>
            <a:ext cx="1497543" cy="470706"/>
          </a:xfrm>
          <a:prstGeom prst="straightConnector1">
            <a:avLst/>
          </a:prstGeom>
          <a:ln w="254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Oval 51"/>
          <p:cNvSpPr/>
          <p:nvPr/>
        </p:nvSpPr>
        <p:spPr>
          <a:xfrm>
            <a:off x="6044609" y="2728642"/>
            <a:ext cx="211335" cy="18096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53" name="TextBox 52"/>
          <p:cNvSpPr txBox="1"/>
          <p:nvPr/>
        </p:nvSpPr>
        <p:spPr>
          <a:xfrm>
            <a:off x="2416444" y="4472656"/>
            <a:ext cx="37537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rgbClr val="00B050"/>
                </a:solidFill>
              </a:rPr>
              <a:t>Smectite in </a:t>
            </a:r>
            <a:r>
              <a:rPr lang="en-US" dirty="0" smtClean="0">
                <a:solidFill>
                  <a:srgbClr val="00B0F0"/>
                </a:solidFill>
              </a:rPr>
              <a:t>H</a:t>
            </a:r>
            <a:r>
              <a:rPr lang="en-US" baseline="-25000" dirty="0" smtClean="0">
                <a:solidFill>
                  <a:srgbClr val="00B0F0"/>
                </a:solidFill>
              </a:rPr>
              <a:t>2</a:t>
            </a:r>
            <a:r>
              <a:rPr lang="en-US" dirty="0" smtClean="0">
                <a:solidFill>
                  <a:srgbClr val="00B0F0"/>
                </a:solidFill>
              </a:rPr>
              <a:t>O</a:t>
            </a:r>
            <a:r>
              <a:rPr lang="en-US" dirty="0" smtClean="0">
                <a:solidFill>
                  <a:srgbClr val="00B050"/>
                </a:solidFill>
              </a:rPr>
              <a:t> environment</a:t>
            </a:r>
            <a:endParaRPr lang="el-GR" dirty="0">
              <a:solidFill>
                <a:srgbClr val="00B05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8506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</a:t>
            </a:r>
            <a:r>
              <a:rPr lang="en-US" b="1" dirty="0" smtClean="0">
                <a:solidFill>
                  <a:srgbClr val="00B050"/>
                </a:solidFill>
              </a:rPr>
              <a:t>Bentonite </a:t>
            </a:r>
            <a:r>
              <a:rPr lang="en-US" dirty="0" smtClean="0"/>
              <a:t>is </a:t>
            </a:r>
            <a:r>
              <a:rPr lang="en-US" b="1" dirty="0" smtClean="0">
                <a:solidFill>
                  <a:srgbClr val="00B050"/>
                </a:solidFill>
              </a:rPr>
              <a:t>processed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317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9592" y="2636912"/>
            <a:ext cx="2079625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7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708" y="3116173"/>
            <a:ext cx="2865437" cy="30963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7" name="Group 6"/>
          <p:cNvGrpSpPr/>
          <p:nvPr/>
        </p:nvGrpSpPr>
        <p:grpSpPr>
          <a:xfrm>
            <a:off x="1391306" y="866533"/>
            <a:ext cx="6291862" cy="1189412"/>
            <a:chOff x="2672426" y="3091115"/>
            <a:chExt cx="5440422" cy="1189412"/>
          </a:xfrm>
        </p:grpSpPr>
        <p:grpSp>
          <p:nvGrpSpPr>
            <p:cNvPr id="8" name="Group 7"/>
            <p:cNvGrpSpPr/>
            <p:nvPr/>
          </p:nvGrpSpPr>
          <p:grpSpPr>
            <a:xfrm>
              <a:off x="2672426" y="3413752"/>
              <a:ext cx="5440422" cy="866775"/>
              <a:chOff x="2942654" y="3287845"/>
              <a:chExt cx="5440422" cy="866775"/>
            </a:xfrm>
          </p:grpSpPr>
          <p:pic>
            <p:nvPicPr>
              <p:cNvPr id="10" name="Picture 10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942654" y="3287845"/>
                <a:ext cx="1524000" cy="86677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grpSp>
            <p:nvGrpSpPr>
              <p:cNvPr id="11" name="Group 10"/>
              <p:cNvGrpSpPr/>
              <p:nvPr/>
            </p:nvGrpSpPr>
            <p:grpSpPr>
              <a:xfrm>
                <a:off x="4452774" y="3287845"/>
                <a:ext cx="3930302" cy="828675"/>
                <a:chOff x="5064860" y="3035062"/>
                <a:chExt cx="3930302" cy="828675"/>
              </a:xfrm>
            </p:grpSpPr>
            <p:sp>
              <p:nvSpPr>
                <p:cNvPr id="12" name="Text Box 1060"/>
                <p:cNvSpPr txBox="1">
                  <a:spLocks noChangeArrowheads="1"/>
                </p:cNvSpPr>
                <p:nvPr/>
              </p:nvSpPr>
              <p:spPr bwMode="auto">
                <a:xfrm>
                  <a:off x="5064860" y="3286580"/>
                  <a:ext cx="1048498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l-GR" sz="1600" dirty="0" smtClean="0"/>
                    <a:t>+4</a:t>
                  </a:r>
                  <a:r>
                    <a:rPr lang="en-US" altLang="el-GR" sz="1600" b="1" dirty="0" smtClean="0"/>
                    <a:t>Na</a:t>
                  </a:r>
                  <a:r>
                    <a:rPr lang="en-US" altLang="el-GR" sz="1600" b="1" baseline="-25000" dirty="0" smtClean="0"/>
                    <a:t>2</a:t>
                  </a:r>
                  <a:r>
                    <a:rPr lang="en-US" altLang="el-GR" sz="1600" b="1" dirty="0" smtClean="0"/>
                    <a:t>CO</a:t>
                  </a:r>
                  <a:r>
                    <a:rPr lang="en-US" altLang="el-GR" sz="1600" b="1" baseline="-25000" dirty="0" smtClean="0"/>
                    <a:t>3</a:t>
                  </a:r>
                  <a:r>
                    <a:rPr lang="en-US" altLang="el-GR" sz="1600" baseline="-25000" dirty="0" smtClean="0"/>
                    <a:t> </a:t>
                  </a:r>
                  <a:endParaRPr lang="en-US" altLang="el-GR" sz="1600" dirty="0"/>
                </a:p>
              </p:txBody>
            </p:sp>
            <p:pic>
              <p:nvPicPr>
                <p:cNvPr id="13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538474" y="3035062"/>
                  <a:ext cx="1409700" cy="82867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</p:pic>
            <p:sp>
              <p:nvSpPr>
                <p:cNvPr id="14" name="Rectangle 13"/>
                <p:cNvSpPr/>
                <p:nvPr/>
              </p:nvSpPr>
              <p:spPr>
                <a:xfrm>
                  <a:off x="6040643" y="3267796"/>
                  <a:ext cx="159732" cy="369332"/>
                </a:xfrm>
                <a:prstGeom prst="rect">
                  <a:avLst/>
                </a:prstGeom>
              </p:spPr>
              <p:txBody>
                <a:bodyPr wrap="none">
                  <a:spAutoFit/>
                </a:bodyPr>
                <a:lstStyle/>
                <a:p>
                  <a:endParaRPr lang="el-GR" dirty="0"/>
                </a:p>
              </p:txBody>
            </p:sp>
            <p:sp>
              <p:nvSpPr>
                <p:cNvPr id="15" name="Text Box 1060"/>
                <p:cNvSpPr txBox="1">
                  <a:spLocks noChangeArrowheads="1"/>
                </p:cNvSpPr>
                <p:nvPr/>
              </p:nvSpPr>
              <p:spPr bwMode="auto">
                <a:xfrm>
                  <a:off x="7799336" y="3287845"/>
                  <a:ext cx="1195826" cy="338554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square">
                  <a:spAutoFit/>
                </a:bodyPr>
                <a:lstStyle>
                  <a:lvl1pPr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eaLnBrk="0" hangingPunct="0"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algn="ctr" eaLnBrk="1" hangingPunct="1">
                    <a:spcBef>
                      <a:spcPct val="50000"/>
                    </a:spcBef>
                  </a:pPr>
                  <a:r>
                    <a:rPr lang="en-US" altLang="el-GR" sz="1400" dirty="0" smtClean="0"/>
                    <a:t>+</a:t>
                  </a:r>
                  <a:r>
                    <a:rPr lang="en-US" altLang="el-GR" sz="1600" dirty="0" smtClean="0"/>
                    <a:t>4</a:t>
                  </a:r>
                  <a:r>
                    <a:rPr lang="en-US" altLang="el-GR" sz="1600" b="1" dirty="0" smtClean="0"/>
                    <a:t>CaCO</a:t>
                  </a:r>
                  <a:r>
                    <a:rPr lang="en-US" altLang="el-GR" sz="1600" b="1" baseline="-25000" dirty="0" smtClean="0"/>
                    <a:t>3 </a:t>
                  </a:r>
                  <a:r>
                    <a:rPr lang="en-US" altLang="el-GR" sz="1600" b="1" dirty="0" smtClean="0">
                      <a:sym typeface="Wingdings"/>
                    </a:rPr>
                    <a:t></a:t>
                  </a:r>
                  <a:r>
                    <a:rPr lang="en-US" altLang="el-GR" sz="1600" baseline="-25000" dirty="0" smtClean="0"/>
                    <a:t> </a:t>
                  </a:r>
                  <a:endParaRPr lang="en-US" altLang="el-GR" sz="1600" dirty="0"/>
                </a:p>
              </p:txBody>
            </p:sp>
          </p:grpSp>
        </p:grpSp>
        <p:sp>
          <p:nvSpPr>
            <p:cNvPr id="9" name="TextBox 8"/>
            <p:cNvSpPr txBox="1"/>
            <p:nvPr/>
          </p:nvSpPr>
          <p:spPr>
            <a:xfrm>
              <a:off x="3016812" y="3091115"/>
              <a:ext cx="4160987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b="1" dirty="0" smtClean="0">
                  <a:solidFill>
                    <a:srgbClr val="00B050"/>
                  </a:solidFill>
                </a:rPr>
                <a:t>Ca-Montmorillonite is Activated with Soda Ash:</a:t>
              </a:r>
              <a:endParaRPr lang="el-GR" b="1" dirty="0">
                <a:solidFill>
                  <a:srgbClr val="00B050"/>
                </a:solidFill>
              </a:endParaRPr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21495" y="2267580"/>
            <a:ext cx="40056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Activation through Extrusion in the Lab</a:t>
            </a:r>
            <a:endParaRPr lang="el-GR" b="1" dirty="0">
              <a:solidFill>
                <a:srgbClr val="00B050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66968" y="2746841"/>
            <a:ext cx="430948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B050"/>
                </a:solidFill>
              </a:rPr>
              <a:t>Activation through Extrusion in the Plant</a:t>
            </a:r>
            <a:endParaRPr lang="el-GR" b="1" dirty="0">
              <a:solidFill>
                <a:srgbClr val="00B050"/>
              </a:solidFill>
            </a:endParaRPr>
          </a:p>
        </p:txBody>
      </p:sp>
      <p:cxnSp>
        <p:nvCxnSpPr>
          <p:cNvPr id="6" name="Straight Arrow Connector 5"/>
          <p:cNvCxnSpPr>
            <a:endCxn id="13" idx="1"/>
          </p:cNvCxnSpPr>
          <p:nvPr/>
        </p:nvCxnSpPr>
        <p:spPr>
          <a:xfrm>
            <a:off x="4209417" y="1598745"/>
            <a:ext cx="632585" cy="4763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40670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rgbClr val="00B0F0"/>
                </a:solidFill>
              </a:rPr>
              <a:t>Perlite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9566" y="740681"/>
            <a:ext cx="9036496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rgbClr val="00B0F0"/>
                </a:solidFill>
              </a:rPr>
              <a:t>Perlite</a:t>
            </a:r>
            <a:r>
              <a:rPr lang="en-US" dirty="0" smtClean="0"/>
              <a:t> is a generic </a:t>
            </a:r>
            <a:r>
              <a:rPr lang="en-US" dirty="0"/>
              <a:t>term for naturally occurring siliceous </a:t>
            </a:r>
            <a:r>
              <a:rPr lang="en-US" dirty="0" smtClean="0"/>
              <a:t>rock: </a:t>
            </a:r>
            <a:r>
              <a:rPr lang="en-US" dirty="0" smtClean="0">
                <a:solidFill>
                  <a:srgbClr val="00B0F0"/>
                </a:solidFill>
              </a:rPr>
              <a:t>Volcanic </a:t>
            </a:r>
            <a:r>
              <a:rPr lang="en-US" dirty="0">
                <a:solidFill>
                  <a:srgbClr val="00B0F0"/>
                </a:solidFill>
              </a:rPr>
              <a:t>glass </a:t>
            </a:r>
            <a:r>
              <a:rPr lang="en-US" dirty="0"/>
              <a:t>(70-76% amorphous </a:t>
            </a:r>
            <a:r>
              <a:rPr lang="en-US" dirty="0" smtClean="0"/>
              <a:t>silica and alumina)</a:t>
            </a:r>
            <a:endParaRPr lang="en-US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Perlite </a:t>
            </a:r>
            <a:r>
              <a:rPr lang="en-US" dirty="0">
                <a:solidFill>
                  <a:srgbClr val="00B0F0"/>
                </a:solidFill>
              </a:rPr>
              <a:t>expands 4-20 times </a:t>
            </a:r>
            <a:r>
              <a:rPr lang="en-US" dirty="0"/>
              <a:t>its original volume, when rapidly heated to its softening temperature range </a:t>
            </a:r>
            <a:r>
              <a:rPr lang="en-US" dirty="0">
                <a:solidFill>
                  <a:srgbClr val="00B0F0"/>
                </a:solidFill>
              </a:rPr>
              <a:t>(&gt;870 </a:t>
            </a:r>
            <a:r>
              <a:rPr lang="en-US" dirty="0" smtClean="0">
                <a:solidFill>
                  <a:srgbClr val="00B0F0"/>
                </a:solidFill>
              </a:rPr>
              <a:t>°C</a:t>
            </a:r>
            <a:r>
              <a:rPr lang="en-US" dirty="0"/>
              <a:t>), due to the presence of </a:t>
            </a:r>
            <a:r>
              <a:rPr lang="en-US" dirty="0" smtClean="0"/>
              <a:t>2-5% </a:t>
            </a:r>
            <a:r>
              <a:rPr lang="en-US" dirty="0">
                <a:solidFill>
                  <a:srgbClr val="00B0F0"/>
                </a:solidFill>
              </a:rPr>
              <a:t>“combined” H</a:t>
            </a:r>
            <a:r>
              <a:rPr lang="en-US" baseline="-25000" dirty="0">
                <a:solidFill>
                  <a:srgbClr val="00B0F0"/>
                </a:solidFill>
              </a:rPr>
              <a:t>2</a:t>
            </a:r>
            <a:r>
              <a:rPr lang="en-US" dirty="0">
                <a:solidFill>
                  <a:srgbClr val="00B0F0"/>
                </a:solidFill>
              </a:rPr>
              <a:t>O  </a:t>
            </a:r>
            <a:r>
              <a:rPr lang="en-US" dirty="0"/>
              <a:t>and </a:t>
            </a:r>
            <a:r>
              <a:rPr lang="en-US" dirty="0">
                <a:solidFill>
                  <a:srgbClr val="00B0F0"/>
                </a:solidFill>
              </a:rPr>
              <a:t>Alkalis</a:t>
            </a:r>
            <a:r>
              <a:rPr lang="en-US" dirty="0"/>
              <a:t> (6-10%)</a:t>
            </a:r>
          </a:p>
          <a:p>
            <a:pPr marL="742950" lvl="1" indent="-285750">
              <a:buFont typeface="Wingdings" panose="05000000000000000000" pitchFamily="2" charset="2"/>
              <a:buChar char="ü"/>
            </a:pPr>
            <a:r>
              <a:rPr lang="en-US" dirty="0"/>
              <a:t>“Combined” H2O: </a:t>
            </a:r>
            <a:r>
              <a:rPr lang="en-US" dirty="0" smtClean="0"/>
              <a:t>mainly in </a:t>
            </a:r>
            <a:r>
              <a:rPr lang="en-US" dirty="0"/>
              <a:t>the form of </a:t>
            </a:r>
            <a:r>
              <a:rPr lang="en-US" dirty="0" smtClean="0"/>
              <a:t>“Silanol groups” </a:t>
            </a:r>
            <a:r>
              <a:rPr lang="en-US" dirty="0"/>
              <a:t>[</a:t>
            </a:r>
            <a:r>
              <a:rPr lang="en-US" dirty="0" smtClean="0"/>
              <a:t>Si-OH bonds]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Key-properties</a:t>
            </a:r>
            <a:r>
              <a:rPr lang="en-US" dirty="0" smtClean="0"/>
              <a:t>: after expansion perlite particles become extremely </a:t>
            </a:r>
            <a:r>
              <a:rPr lang="en-US" dirty="0" smtClean="0">
                <a:solidFill>
                  <a:srgbClr val="00B0F0"/>
                </a:solidFill>
              </a:rPr>
              <a:t>lightweight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00B0F0"/>
                </a:solidFill>
              </a:rPr>
              <a:t>porous bubbles </a:t>
            </a:r>
            <a:r>
              <a:rPr lang="en-US" dirty="0" smtClean="0"/>
              <a:t>with cellular structure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00B0F0"/>
                </a:solidFill>
              </a:rPr>
              <a:t>Applications</a:t>
            </a:r>
            <a:r>
              <a:rPr lang="en-US" dirty="0" smtClean="0"/>
              <a:t>: Insulation (Buildings &amp; Cryogenics), Hydroponics, Building, Filtration (Beverages, antibiotics)</a:t>
            </a:r>
            <a:endParaRPr lang="en-US" dirty="0"/>
          </a:p>
        </p:txBody>
      </p:sp>
      <p:pic>
        <p:nvPicPr>
          <p:cNvPr id="28680" name="Picture 8" descr="C:\Users\tkaral\Desktop\Old Perlite_till September 2011\SEM photos\Expanded perlite SEM 006.t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08575" y="4913784"/>
            <a:ext cx="2592288" cy="1944216"/>
          </a:xfrm>
          <a:prstGeom prst="rect">
            <a:avLst/>
          </a:prstGeom>
          <a:noFill/>
          <a:ln w="50800">
            <a:solidFill>
              <a:srgbClr val="FF000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8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622048"/>
            <a:ext cx="2741708" cy="2637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19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3720" y="5085184"/>
            <a:ext cx="1593398" cy="1386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7" descr="C:\Users\tkaral\Desktop\Old Perlite_till September 2011\SEM photos\Expanded perlite SEM 005.tif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964" y="3488628"/>
            <a:ext cx="3052976" cy="2289732"/>
          </a:xfrm>
          <a:prstGeom prst="rect">
            <a:avLst/>
          </a:prstGeom>
          <a:noFill/>
          <a:ln w="50800">
            <a:solidFill>
              <a:srgbClr val="00B0F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TextBox 10"/>
          <p:cNvSpPr txBox="1"/>
          <p:nvPr/>
        </p:nvSpPr>
        <p:spPr>
          <a:xfrm rot="20365846">
            <a:off x="888727" y="4554745"/>
            <a:ext cx="2376264" cy="369332"/>
          </a:xfrm>
          <a:prstGeom prst="rect">
            <a:avLst/>
          </a:prstGeom>
          <a:noFill/>
          <a:ln w="1905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>
                <a:solidFill>
                  <a:schemeClr val="accent1">
                    <a:lumMod val="60000"/>
                    <a:lumOff val="40000"/>
                  </a:schemeClr>
                </a:solidFill>
              </a:rPr>
              <a:t>Silanol Groups</a:t>
            </a:r>
            <a:endParaRPr lang="el-GR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31725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b="1" dirty="0" smtClean="0">
                <a:solidFill>
                  <a:srgbClr val="00B0F0"/>
                </a:solidFill>
              </a:rPr>
              <a:t>Perlite</a:t>
            </a:r>
            <a:r>
              <a:rPr lang="fr-FR" dirty="0" smtClean="0"/>
              <a:t> </a:t>
            </a:r>
            <a:r>
              <a:rPr lang="fr-FR" dirty="0"/>
              <a:t>is </a:t>
            </a:r>
            <a:r>
              <a:rPr lang="fr-FR" b="1" dirty="0">
                <a:solidFill>
                  <a:srgbClr val="00B0F0"/>
                </a:solidFill>
              </a:rPr>
              <a:t>processed</a:t>
            </a:r>
            <a:endParaRPr lang="el-GR" b="1" dirty="0">
              <a:solidFill>
                <a:srgbClr val="00B0F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13</a:t>
            </a:fld>
            <a:endParaRPr lang="en-US" dirty="0"/>
          </a:p>
        </p:txBody>
      </p:sp>
      <p:pic>
        <p:nvPicPr>
          <p:cNvPr id="11" name="Picture 10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24" y="807548"/>
            <a:ext cx="4914324" cy="15406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Lightning Bolt 11"/>
          <p:cNvSpPr>
            <a:spLocks noChangeArrowheads="1"/>
          </p:cNvSpPr>
          <p:nvPr/>
        </p:nvSpPr>
        <p:spPr bwMode="auto">
          <a:xfrm rot="8235558" flipV="1">
            <a:off x="1900208" y="809049"/>
            <a:ext cx="249009" cy="596442"/>
          </a:xfrm>
          <a:prstGeom prst="lightningBolt">
            <a:avLst/>
          </a:prstGeom>
          <a:solidFill>
            <a:srgbClr val="FF9933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defPPr>
              <a:defRPr lang="el-GR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Tahoma" pitchFamily="34" charset="0"/>
                <a:ea typeface="+mn-ea"/>
                <a:cs typeface="+mn-cs"/>
              </a:defRPr>
            </a:lvl9pPr>
          </a:lstStyle>
          <a:p>
            <a:endParaRPr lang="el-GR" altLang="el-GR"/>
          </a:p>
        </p:txBody>
      </p:sp>
      <p:pic>
        <p:nvPicPr>
          <p:cNvPr id="13" name="Picture 12"/>
          <p:cNvPicPr>
            <a:picLocks noGrp="1"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114" y="2618276"/>
            <a:ext cx="4527550" cy="36910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4" name="Straight Arrow Connector 13"/>
          <p:cNvCxnSpPr>
            <a:cxnSpLocks noChangeShapeType="1"/>
          </p:cNvCxnSpPr>
          <p:nvPr/>
        </p:nvCxnSpPr>
        <p:spPr bwMode="auto">
          <a:xfrm flipH="1">
            <a:off x="2008123" y="4365104"/>
            <a:ext cx="1094220" cy="0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>
            <a:cxnSpLocks noChangeShapeType="1"/>
          </p:cNvCxnSpPr>
          <p:nvPr/>
        </p:nvCxnSpPr>
        <p:spPr bwMode="auto">
          <a:xfrm>
            <a:off x="3635896" y="3462301"/>
            <a:ext cx="0" cy="1013976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>
            <a:cxnSpLocks noChangeShapeType="1"/>
          </p:cNvCxnSpPr>
          <p:nvPr/>
        </p:nvCxnSpPr>
        <p:spPr bwMode="auto">
          <a:xfrm>
            <a:off x="1381921" y="4463798"/>
            <a:ext cx="0" cy="101296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>
            <a:cxnSpLocks noChangeShapeType="1"/>
          </p:cNvCxnSpPr>
          <p:nvPr/>
        </p:nvCxnSpPr>
        <p:spPr bwMode="auto">
          <a:xfrm>
            <a:off x="1898506" y="3153826"/>
            <a:ext cx="1011040" cy="0"/>
          </a:xfrm>
          <a:prstGeom prst="straightConnector1">
            <a:avLst/>
          </a:prstGeom>
          <a:noFill/>
          <a:ln w="22225" algn="ctr">
            <a:solidFill>
              <a:srgbClr val="00B05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>
            <a:cxnSpLocks noChangeShapeType="1"/>
          </p:cNvCxnSpPr>
          <p:nvPr/>
        </p:nvCxnSpPr>
        <p:spPr bwMode="auto">
          <a:xfrm>
            <a:off x="1814489" y="5487703"/>
            <a:ext cx="1722202" cy="0"/>
          </a:xfrm>
          <a:prstGeom prst="straightConnector1">
            <a:avLst/>
          </a:prstGeom>
          <a:noFill/>
          <a:ln w="22225" algn="ctr">
            <a:solidFill>
              <a:srgbClr val="FF0000"/>
            </a:solidFill>
            <a:round/>
            <a:headEnd/>
            <a:tailEnd type="arrow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4" name="Picture 2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7002" y="664168"/>
            <a:ext cx="4328806" cy="3305121"/>
          </a:xfrm>
          <a:prstGeom prst="rect">
            <a:avLst/>
          </a:prstGeom>
          <a:solidFill>
            <a:srgbClr val="CCECFF"/>
          </a:solidFill>
          <a:ln>
            <a:noFill/>
          </a:ln>
          <a:effectLst>
            <a:outerShdw dist="35921" dir="2700000" algn="ctr" rotWithShape="0">
              <a:schemeClr val="bg2"/>
            </a:outer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105"/>
          <p:cNvGrpSpPr/>
          <p:nvPr/>
        </p:nvGrpSpPr>
        <p:grpSpPr>
          <a:xfrm>
            <a:off x="5940152" y="3462302"/>
            <a:ext cx="2952329" cy="3135050"/>
            <a:chOff x="5796136" y="116632"/>
            <a:chExt cx="3281238" cy="4216532"/>
          </a:xfrm>
        </p:grpSpPr>
        <p:pic>
          <p:nvPicPr>
            <p:cNvPr id="107" name="Picture 4" descr="C:\Users\tkaral\Desktop\Old Perlite_till September 2011\SEM photos\Expanded perlite SEM 034.tif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3881" y="116632"/>
              <a:ext cx="2633493" cy="1975343"/>
            </a:xfrm>
            <a:prstGeom prst="rect">
              <a:avLst/>
            </a:prstGeom>
            <a:noFill/>
            <a:ln w="25400">
              <a:solidFill>
                <a:srgbClr val="00B0F0"/>
              </a:solidFill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8" name="Picture 6" descr="C:\Users\tkaral\Desktop\Old Perlite_till September 2011\Fillers and Paints\SEM\Phyllomat_750kE2_B.t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291316"/>
              <a:ext cx="2723138" cy="20418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2771" name="Oval 32770"/>
          <p:cNvSpPr/>
          <p:nvPr/>
        </p:nvSpPr>
        <p:spPr>
          <a:xfrm>
            <a:off x="107504" y="740695"/>
            <a:ext cx="4679498" cy="1576033"/>
          </a:xfrm>
          <a:prstGeom prst="ellipse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772" name="Explosion 2 32771"/>
          <p:cNvSpPr/>
          <p:nvPr/>
        </p:nvSpPr>
        <p:spPr>
          <a:xfrm>
            <a:off x="3995936" y="1107270"/>
            <a:ext cx="648072" cy="665546"/>
          </a:xfrm>
          <a:prstGeom prst="irregularSeal2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773" name="Oval 32772"/>
          <p:cNvSpPr/>
          <p:nvPr/>
        </p:nvSpPr>
        <p:spPr>
          <a:xfrm>
            <a:off x="1019810" y="980728"/>
            <a:ext cx="338313" cy="42958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2774" name="Oval 32773"/>
          <p:cNvSpPr/>
          <p:nvPr/>
        </p:nvSpPr>
        <p:spPr>
          <a:xfrm>
            <a:off x="827584" y="980728"/>
            <a:ext cx="192226" cy="442599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cxnSp>
        <p:nvCxnSpPr>
          <p:cNvPr id="32776" name="Straight Arrow Connector 32775"/>
          <p:cNvCxnSpPr/>
          <p:nvPr/>
        </p:nvCxnSpPr>
        <p:spPr>
          <a:xfrm>
            <a:off x="4546848" y="1891043"/>
            <a:ext cx="914400" cy="914400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778" name="Straight Arrow Connector 32777"/>
          <p:cNvCxnSpPr/>
          <p:nvPr/>
        </p:nvCxnSpPr>
        <p:spPr>
          <a:xfrm flipH="1">
            <a:off x="7165238" y="4196649"/>
            <a:ext cx="542486" cy="1641632"/>
          </a:xfrm>
          <a:prstGeom prst="straightConnector1">
            <a:avLst/>
          </a:prstGeom>
          <a:ln w="508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779" name="TextBox 32778"/>
          <p:cNvSpPr txBox="1"/>
          <p:nvPr/>
        </p:nvSpPr>
        <p:spPr>
          <a:xfrm rot="21201088">
            <a:off x="6157125" y="4832799"/>
            <a:ext cx="2016224" cy="369332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B0F0"/>
                </a:solidFill>
              </a:rPr>
              <a:t>Micronization</a:t>
            </a:r>
            <a:endParaRPr lang="el-GR" b="1" dirty="0">
              <a:solidFill>
                <a:srgbClr val="00B0F0"/>
              </a:solidFill>
            </a:endParaRPr>
          </a:p>
        </p:txBody>
      </p:sp>
      <p:cxnSp>
        <p:nvCxnSpPr>
          <p:cNvPr id="120" name="Straight Arrow Connector 119"/>
          <p:cNvCxnSpPr/>
          <p:nvPr/>
        </p:nvCxnSpPr>
        <p:spPr>
          <a:xfrm flipH="1" flipV="1">
            <a:off x="7308304" y="2316728"/>
            <a:ext cx="399421" cy="1145574"/>
          </a:xfrm>
          <a:prstGeom prst="straightConnector1">
            <a:avLst/>
          </a:prstGeom>
          <a:ln w="38100">
            <a:solidFill>
              <a:srgbClr val="00B0F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101517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 is </a:t>
            </a:r>
            <a:r>
              <a:rPr lang="en-US" b="1" dirty="0" smtClean="0">
                <a:solidFill>
                  <a:srgbClr val="96BDE8"/>
                </a:solidFill>
              </a:rPr>
              <a:t>Wollastonite</a:t>
            </a:r>
            <a:r>
              <a:rPr lang="en-US" dirty="0" smtClean="0"/>
              <a:t>?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650286"/>
            <a:ext cx="2824683" cy="31919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5600" y="3145930"/>
            <a:ext cx="3352800" cy="312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6" name="Straight Arrow Connector 5"/>
          <p:cNvCxnSpPr/>
          <p:nvPr/>
        </p:nvCxnSpPr>
        <p:spPr>
          <a:xfrm flipV="1">
            <a:off x="2483768" y="5699701"/>
            <a:ext cx="1224136" cy="402216"/>
          </a:xfrm>
          <a:prstGeom prst="straightConnector1">
            <a:avLst/>
          </a:prstGeom>
          <a:ln w="38100">
            <a:solidFill>
              <a:srgbClr val="96BDE8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764704"/>
            <a:ext cx="9144000" cy="26684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b="1" dirty="0" smtClean="0">
                <a:solidFill>
                  <a:srgbClr val="96BDE8"/>
                </a:solidFill>
              </a:rPr>
              <a:t>Wollastonite</a:t>
            </a:r>
            <a:r>
              <a:rPr lang="en-US" dirty="0" smtClean="0"/>
              <a:t> is a naturally </a:t>
            </a:r>
            <a:r>
              <a:rPr lang="en-US" dirty="0"/>
              <a:t>occurring non-metallic </a:t>
            </a:r>
            <a:r>
              <a:rPr lang="en-US" b="1" dirty="0">
                <a:solidFill>
                  <a:srgbClr val="96BDE8"/>
                </a:solidFill>
              </a:rPr>
              <a:t>white</a:t>
            </a:r>
            <a:r>
              <a:rPr lang="en-US" dirty="0"/>
              <a:t> </a:t>
            </a:r>
            <a:r>
              <a:rPr lang="en-US" dirty="0" smtClean="0"/>
              <a:t>mineral (Calcium </a:t>
            </a:r>
            <a:r>
              <a:rPr lang="en-US" dirty="0"/>
              <a:t>Silicate </a:t>
            </a:r>
            <a:r>
              <a:rPr lang="en-US" dirty="0" smtClean="0"/>
              <a:t>-CaSiO</a:t>
            </a:r>
            <a:r>
              <a:rPr lang="en-US" baseline="-25000" dirty="0" smtClean="0"/>
              <a:t>3</a:t>
            </a:r>
            <a:r>
              <a:rPr lang="en-US" dirty="0"/>
              <a:t>)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In the ore body it co-exists with Quartz, Pyroxene, Garnets, and Calcite 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Wollastonite has originally </a:t>
            </a:r>
            <a:r>
              <a:rPr lang="en-US" b="1" dirty="0" smtClean="0">
                <a:solidFill>
                  <a:srgbClr val="96BDE8"/>
                </a:solidFill>
              </a:rPr>
              <a:t>Acicular structure </a:t>
            </a:r>
            <a:r>
              <a:rPr lang="en-US" dirty="0" smtClean="0"/>
              <a:t>and if it is properly treated it yields fibers of </a:t>
            </a:r>
            <a:r>
              <a:rPr lang="en-US" b="1" dirty="0" smtClean="0">
                <a:solidFill>
                  <a:srgbClr val="96BDE8"/>
                </a:solidFill>
              </a:rPr>
              <a:t>high Aspect Ratio</a:t>
            </a:r>
            <a:r>
              <a:rPr lang="en-US" dirty="0" smtClean="0"/>
              <a:t> (8-12 : 1) providing excellent reinforcement properties to </a:t>
            </a:r>
            <a:r>
              <a:rPr lang="en-US" b="1" dirty="0" smtClean="0">
                <a:solidFill>
                  <a:srgbClr val="96BDE8"/>
                </a:solidFill>
              </a:rPr>
              <a:t>plastics (PO, PA)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Its secondary treatment with </a:t>
            </a:r>
            <a:r>
              <a:rPr lang="en-US" b="1" dirty="0" smtClean="0">
                <a:solidFill>
                  <a:srgbClr val="96BDE8"/>
                </a:solidFill>
              </a:rPr>
              <a:t>polysiloxanes</a:t>
            </a:r>
            <a:r>
              <a:rPr lang="en-US" b="1" dirty="0" smtClean="0">
                <a:solidFill>
                  <a:srgbClr val="00B0F0"/>
                </a:solidFill>
              </a:rPr>
              <a:t> </a:t>
            </a:r>
            <a:r>
              <a:rPr lang="en-US" dirty="0" smtClean="0"/>
              <a:t>(chemical coating at elevated T) is crucial</a:t>
            </a:r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Applications: </a:t>
            </a:r>
            <a:r>
              <a:rPr lang="en-US" b="1" dirty="0" smtClean="0">
                <a:solidFill>
                  <a:srgbClr val="96BDE8"/>
                </a:solidFill>
              </a:rPr>
              <a:t>Functional Filler </a:t>
            </a:r>
            <a:r>
              <a:rPr lang="en-US" dirty="0" smtClean="0"/>
              <a:t>in Plastics and Coatings, </a:t>
            </a:r>
            <a:r>
              <a:rPr lang="en-US" b="1" dirty="0" smtClean="0">
                <a:solidFill>
                  <a:srgbClr val="96BDE8"/>
                </a:solidFill>
              </a:rPr>
              <a:t>Starting material </a:t>
            </a:r>
            <a:r>
              <a:rPr lang="en-US" dirty="0" smtClean="0"/>
              <a:t>for Ceramics and Metallurgical Fluxes</a:t>
            </a:r>
            <a:endParaRPr lang="en-US" dirty="0"/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r>
              <a:rPr lang="en-US" dirty="0" smtClean="0"/>
              <a:t>Key-properties: Acicularity, Purity,  whiteness, pH </a:t>
            </a:r>
            <a:r>
              <a:rPr lang="en-US" dirty="0"/>
              <a:t>= 10, </a:t>
            </a:r>
            <a:r>
              <a:rPr lang="en-US" dirty="0" smtClean="0"/>
              <a:t>high melting point</a:t>
            </a:r>
            <a:endParaRPr lang="en-US" dirty="0"/>
          </a:p>
          <a:p>
            <a:pPr marL="285750" indent="-285750">
              <a:lnSpc>
                <a:spcPct val="90000"/>
              </a:lnSpc>
              <a:spcAft>
                <a:spcPct val="20000"/>
              </a:spcAft>
              <a:buFont typeface="Arial" panose="020B0604020202020204" pitchFamily="34" charset="0"/>
              <a:buChar char="•"/>
              <a:defRPr/>
            </a:pPr>
            <a:endParaRPr lang="en-US" dirty="0"/>
          </a:p>
        </p:txBody>
      </p:sp>
      <p:grpSp>
        <p:nvGrpSpPr>
          <p:cNvPr id="14" name="Group 13"/>
          <p:cNvGrpSpPr/>
          <p:nvPr/>
        </p:nvGrpSpPr>
        <p:grpSpPr>
          <a:xfrm>
            <a:off x="6444033" y="3348002"/>
            <a:ext cx="2395537" cy="1798637"/>
            <a:chOff x="6444033" y="3348002"/>
            <a:chExt cx="2395537" cy="1798637"/>
          </a:xfrm>
        </p:grpSpPr>
        <p:pic>
          <p:nvPicPr>
            <p:cNvPr id="29706" name="Picture 10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444033" y="3348002"/>
              <a:ext cx="2395537" cy="1798637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grpSp>
          <p:nvGrpSpPr>
            <p:cNvPr id="13" name="Group 12"/>
            <p:cNvGrpSpPr/>
            <p:nvPr/>
          </p:nvGrpSpPr>
          <p:grpSpPr>
            <a:xfrm>
              <a:off x="6782897" y="3660758"/>
              <a:ext cx="1756321" cy="748458"/>
              <a:chOff x="6782897" y="3660758"/>
              <a:chExt cx="1756321" cy="748458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782897" y="4149689"/>
                <a:ext cx="294810" cy="259527"/>
                <a:chOff x="6782897" y="4149689"/>
                <a:chExt cx="294810" cy="259527"/>
              </a:xfrm>
            </p:grpSpPr>
            <p:sp>
              <p:nvSpPr>
                <p:cNvPr id="8" name="Freeform 7"/>
                <p:cNvSpPr/>
                <p:nvPr/>
              </p:nvSpPr>
              <p:spPr>
                <a:xfrm>
                  <a:off x="6782897" y="4226336"/>
                  <a:ext cx="97120" cy="182880"/>
                </a:xfrm>
                <a:custGeom>
                  <a:avLst/>
                  <a:gdLst>
                    <a:gd name="connsiteX0" fmla="*/ 9655 w 97120"/>
                    <a:gd name="connsiteY0" fmla="*/ 182880 h 182880"/>
                    <a:gd name="connsiteX1" fmla="*/ 1704 w 97120"/>
                    <a:gd name="connsiteY1" fmla="*/ 127221 h 182880"/>
                    <a:gd name="connsiteX2" fmla="*/ 25558 w 97120"/>
                    <a:gd name="connsiteY2" fmla="*/ 135173 h 182880"/>
                    <a:gd name="connsiteX3" fmla="*/ 33509 w 97120"/>
                    <a:gd name="connsiteY3" fmla="*/ 95416 h 182880"/>
                    <a:gd name="connsiteX4" fmla="*/ 57363 w 97120"/>
                    <a:gd name="connsiteY4" fmla="*/ 103367 h 182880"/>
                    <a:gd name="connsiteX5" fmla="*/ 41461 w 97120"/>
                    <a:gd name="connsiteY5" fmla="*/ 55660 h 182880"/>
                    <a:gd name="connsiteX6" fmla="*/ 49412 w 97120"/>
                    <a:gd name="connsiteY6" fmla="*/ 23854 h 182880"/>
                    <a:gd name="connsiteX7" fmla="*/ 73266 w 97120"/>
                    <a:gd name="connsiteY7" fmla="*/ 31806 h 182880"/>
                    <a:gd name="connsiteX8" fmla="*/ 97120 w 97120"/>
                    <a:gd name="connsiteY8" fmla="*/ 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120" h="182880">
                      <a:moveTo>
                        <a:pt x="9655" y="182880"/>
                      </a:moveTo>
                      <a:cubicBezTo>
                        <a:pt x="7005" y="164327"/>
                        <a:pt x="-4223" y="145001"/>
                        <a:pt x="1704" y="127221"/>
                      </a:cubicBezTo>
                      <a:cubicBezTo>
                        <a:pt x="4355" y="119270"/>
                        <a:pt x="19631" y="141100"/>
                        <a:pt x="25558" y="135173"/>
                      </a:cubicBezTo>
                      <a:cubicBezTo>
                        <a:pt x="35114" y="125617"/>
                        <a:pt x="30859" y="108668"/>
                        <a:pt x="33509" y="95416"/>
                      </a:cubicBezTo>
                      <a:cubicBezTo>
                        <a:pt x="41460" y="98066"/>
                        <a:pt x="55719" y="111586"/>
                        <a:pt x="57363" y="103367"/>
                      </a:cubicBezTo>
                      <a:cubicBezTo>
                        <a:pt x="60651" y="86930"/>
                        <a:pt x="41461" y="55660"/>
                        <a:pt x="41461" y="55660"/>
                      </a:cubicBezTo>
                      <a:cubicBezTo>
                        <a:pt x="44111" y="45058"/>
                        <a:pt x="40669" y="30411"/>
                        <a:pt x="49412" y="23854"/>
                      </a:cubicBezTo>
                      <a:cubicBezTo>
                        <a:pt x="56117" y="18825"/>
                        <a:pt x="73266" y="31806"/>
                        <a:pt x="73266" y="31806"/>
                      </a:cubicBezTo>
                      <a:cubicBezTo>
                        <a:pt x="83091" y="2329"/>
                        <a:pt x="73721" y="11700"/>
                        <a:pt x="9712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29708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1820" y="4149689"/>
                  <a:ext cx="115887" cy="19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29710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6296" y="4000318"/>
                <a:ext cx="298450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29711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40352" y="3763499"/>
                <a:ext cx="298450" cy="313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45" name="Group 44"/>
              <p:cNvGrpSpPr/>
              <p:nvPr/>
            </p:nvGrpSpPr>
            <p:grpSpPr>
              <a:xfrm>
                <a:off x="8244408" y="3660758"/>
                <a:ext cx="294810" cy="259527"/>
                <a:chOff x="6782897" y="4149689"/>
                <a:chExt cx="294810" cy="259527"/>
              </a:xfrm>
            </p:grpSpPr>
            <p:sp>
              <p:nvSpPr>
                <p:cNvPr id="46" name="Freeform 45"/>
                <p:cNvSpPr/>
                <p:nvPr/>
              </p:nvSpPr>
              <p:spPr>
                <a:xfrm>
                  <a:off x="6782897" y="4226336"/>
                  <a:ext cx="97120" cy="182880"/>
                </a:xfrm>
                <a:custGeom>
                  <a:avLst/>
                  <a:gdLst>
                    <a:gd name="connsiteX0" fmla="*/ 9655 w 97120"/>
                    <a:gd name="connsiteY0" fmla="*/ 182880 h 182880"/>
                    <a:gd name="connsiteX1" fmla="*/ 1704 w 97120"/>
                    <a:gd name="connsiteY1" fmla="*/ 127221 h 182880"/>
                    <a:gd name="connsiteX2" fmla="*/ 25558 w 97120"/>
                    <a:gd name="connsiteY2" fmla="*/ 135173 h 182880"/>
                    <a:gd name="connsiteX3" fmla="*/ 33509 w 97120"/>
                    <a:gd name="connsiteY3" fmla="*/ 95416 h 182880"/>
                    <a:gd name="connsiteX4" fmla="*/ 57363 w 97120"/>
                    <a:gd name="connsiteY4" fmla="*/ 103367 h 182880"/>
                    <a:gd name="connsiteX5" fmla="*/ 41461 w 97120"/>
                    <a:gd name="connsiteY5" fmla="*/ 55660 h 182880"/>
                    <a:gd name="connsiteX6" fmla="*/ 49412 w 97120"/>
                    <a:gd name="connsiteY6" fmla="*/ 23854 h 182880"/>
                    <a:gd name="connsiteX7" fmla="*/ 73266 w 97120"/>
                    <a:gd name="connsiteY7" fmla="*/ 31806 h 182880"/>
                    <a:gd name="connsiteX8" fmla="*/ 97120 w 97120"/>
                    <a:gd name="connsiteY8" fmla="*/ 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120" h="182880">
                      <a:moveTo>
                        <a:pt x="9655" y="182880"/>
                      </a:moveTo>
                      <a:cubicBezTo>
                        <a:pt x="7005" y="164327"/>
                        <a:pt x="-4223" y="145001"/>
                        <a:pt x="1704" y="127221"/>
                      </a:cubicBezTo>
                      <a:cubicBezTo>
                        <a:pt x="4355" y="119270"/>
                        <a:pt x="19631" y="141100"/>
                        <a:pt x="25558" y="135173"/>
                      </a:cubicBezTo>
                      <a:cubicBezTo>
                        <a:pt x="35114" y="125617"/>
                        <a:pt x="30859" y="108668"/>
                        <a:pt x="33509" y="95416"/>
                      </a:cubicBezTo>
                      <a:cubicBezTo>
                        <a:pt x="41460" y="98066"/>
                        <a:pt x="55719" y="111586"/>
                        <a:pt x="57363" y="103367"/>
                      </a:cubicBezTo>
                      <a:cubicBezTo>
                        <a:pt x="60651" y="86930"/>
                        <a:pt x="41461" y="55660"/>
                        <a:pt x="41461" y="55660"/>
                      </a:cubicBezTo>
                      <a:cubicBezTo>
                        <a:pt x="44111" y="45058"/>
                        <a:pt x="40669" y="30411"/>
                        <a:pt x="49412" y="23854"/>
                      </a:cubicBezTo>
                      <a:cubicBezTo>
                        <a:pt x="56117" y="18825"/>
                        <a:pt x="73266" y="31806"/>
                        <a:pt x="73266" y="31806"/>
                      </a:cubicBezTo>
                      <a:cubicBezTo>
                        <a:pt x="83091" y="2329"/>
                        <a:pt x="73721" y="11700"/>
                        <a:pt x="9712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47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1820" y="4149689"/>
                  <a:ext cx="115887" cy="19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  <p:grpSp>
          <p:nvGrpSpPr>
            <p:cNvPr id="49" name="Group 48"/>
            <p:cNvGrpSpPr/>
            <p:nvPr/>
          </p:nvGrpSpPr>
          <p:grpSpPr>
            <a:xfrm rot="10800000">
              <a:off x="6880017" y="3957984"/>
              <a:ext cx="1756321" cy="748458"/>
              <a:chOff x="6782897" y="3660758"/>
              <a:chExt cx="1756321" cy="748458"/>
            </a:xfrm>
          </p:grpSpPr>
          <p:grpSp>
            <p:nvGrpSpPr>
              <p:cNvPr id="50" name="Group 49"/>
              <p:cNvGrpSpPr/>
              <p:nvPr/>
            </p:nvGrpSpPr>
            <p:grpSpPr>
              <a:xfrm>
                <a:off x="6782897" y="4149689"/>
                <a:ext cx="294810" cy="259527"/>
                <a:chOff x="6782897" y="4149689"/>
                <a:chExt cx="294810" cy="259527"/>
              </a:xfrm>
            </p:grpSpPr>
            <p:sp>
              <p:nvSpPr>
                <p:cNvPr id="56" name="Freeform 55"/>
                <p:cNvSpPr/>
                <p:nvPr/>
              </p:nvSpPr>
              <p:spPr>
                <a:xfrm>
                  <a:off x="6782897" y="4226336"/>
                  <a:ext cx="97120" cy="182880"/>
                </a:xfrm>
                <a:custGeom>
                  <a:avLst/>
                  <a:gdLst>
                    <a:gd name="connsiteX0" fmla="*/ 9655 w 97120"/>
                    <a:gd name="connsiteY0" fmla="*/ 182880 h 182880"/>
                    <a:gd name="connsiteX1" fmla="*/ 1704 w 97120"/>
                    <a:gd name="connsiteY1" fmla="*/ 127221 h 182880"/>
                    <a:gd name="connsiteX2" fmla="*/ 25558 w 97120"/>
                    <a:gd name="connsiteY2" fmla="*/ 135173 h 182880"/>
                    <a:gd name="connsiteX3" fmla="*/ 33509 w 97120"/>
                    <a:gd name="connsiteY3" fmla="*/ 95416 h 182880"/>
                    <a:gd name="connsiteX4" fmla="*/ 57363 w 97120"/>
                    <a:gd name="connsiteY4" fmla="*/ 103367 h 182880"/>
                    <a:gd name="connsiteX5" fmla="*/ 41461 w 97120"/>
                    <a:gd name="connsiteY5" fmla="*/ 55660 h 182880"/>
                    <a:gd name="connsiteX6" fmla="*/ 49412 w 97120"/>
                    <a:gd name="connsiteY6" fmla="*/ 23854 h 182880"/>
                    <a:gd name="connsiteX7" fmla="*/ 73266 w 97120"/>
                    <a:gd name="connsiteY7" fmla="*/ 31806 h 182880"/>
                    <a:gd name="connsiteX8" fmla="*/ 97120 w 97120"/>
                    <a:gd name="connsiteY8" fmla="*/ 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120" h="182880">
                      <a:moveTo>
                        <a:pt x="9655" y="182880"/>
                      </a:moveTo>
                      <a:cubicBezTo>
                        <a:pt x="7005" y="164327"/>
                        <a:pt x="-4223" y="145001"/>
                        <a:pt x="1704" y="127221"/>
                      </a:cubicBezTo>
                      <a:cubicBezTo>
                        <a:pt x="4355" y="119270"/>
                        <a:pt x="19631" y="141100"/>
                        <a:pt x="25558" y="135173"/>
                      </a:cubicBezTo>
                      <a:cubicBezTo>
                        <a:pt x="35114" y="125617"/>
                        <a:pt x="30859" y="108668"/>
                        <a:pt x="33509" y="95416"/>
                      </a:cubicBezTo>
                      <a:cubicBezTo>
                        <a:pt x="41460" y="98066"/>
                        <a:pt x="55719" y="111586"/>
                        <a:pt x="57363" y="103367"/>
                      </a:cubicBezTo>
                      <a:cubicBezTo>
                        <a:pt x="60651" y="86930"/>
                        <a:pt x="41461" y="55660"/>
                        <a:pt x="41461" y="55660"/>
                      </a:cubicBezTo>
                      <a:cubicBezTo>
                        <a:pt x="44111" y="45058"/>
                        <a:pt x="40669" y="30411"/>
                        <a:pt x="49412" y="23854"/>
                      </a:cubicBezTo>
                      <a:cubicBezTo>
                        <a:pt x="56117" y="18825"/>
                        <a:pt x="73266" y="31806"/>
                        <a:pt x="73266" y="31806"/>
                      </a:cubicBezTo>
                      <a:cubicBezTo>
                        <a:pt x="83091" y="2329"/>
                        <a:pt x="73721" y="11700"/>
                        <a:pt x="9712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57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1820" y="4149689"/>
                  <a:ext cx="115887" cy="19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  <p:pic>
            <p:nvPicPr>
              <p:cNvPr id="51" name="Picture 14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236296" y="4000318"/>
                <a:ext cx="298450" cy="26193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pic>
            <p:nvPicPr>
              <p:cNvPr id="52" name="Picture 15"/>
              <p:cNvPicPr>
                <a:picLocks noChangeAspect="1" noChangeArrowheads="1"/>
              </p:cNvPicPr>
              <p:nvPr/>
            </p:nvPicPr>
            <p:blipFill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7777434" y="3806307"/>
                <a:ext cx="298450" cy="31357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</p:pic>
          <p:grpSp>
            <p:nvGrpSpPr>
              <p:cNvPr id="53" name="Group 52"/>
              <p:cNvGrpSpPr/>
              <p:nvPr/>
            </p:nvGrpSpPr>
            <p:grpSpPr>
              <a:xfrm>
                <a:off x="8244408" y="3660758"/>
                <a:ext cx="294810" cy="259527"/>
                <a:chOff x="6782897" y="4149689"/>
                <a:chExt cx="294810" cy="259527"/>
              </a:xfrm>
            </p:grpSpPr>
            <p:sp>
              <p:nvSpPr>
                <p:cNvPr id="54" name="Freeform 53"/>
                <p:cNvSpPr/>
                <p:nvPr/>
              </p:nvSpPr>
              <p:spPr>
                <a:xfrm>
                  <a:off x="6782897" y="4226336"/>
                  <a:ext cx="97120" cy="182880"/>
                </a:xfrm>
                <a:custGeom>
                  <a:avLst/>
                  <a:gdLst>
                    <a:gd name="connsiteX0" fmla="*/ 9655 w 97120"/>
                    <a:gd name="connsiteY0" fmla="*/ 182880 h 182880"/>
                    <a:gd name="connsiteX1" fmla="*/ 1704 w 97120"/>
                    <a:gd name="connsiteY1" fmla="*/ 127221 h 182880"/>
                    <a:gd name="connsiteX2" fmla="*/ 25558 w 97120"/>
                    <a:gd name="connsiteY2" fmla="*/ 135173 h 182880"/>
                    <a:gd name="connsiteX3" fmla="*/ 33509 w 97120"/>
                    <a:gd name="connsiteY3" fmla="*/ 95416 h 182880"/>
                    <a:gd name="connsiteX4" fmla="*/ 57363 w 97120"/>
                    <a:gd name="connsiteY4" fmla="*/ 103367 h 182880"/>
                    <a:gd name="connsiteX5" fmla="*/ 41461 w 97120"/>
                    <a:gd name="connsiteY5" fmla="*/ 55660 h 182880"/>
                    <a:gd name="connsiteX6" fmla="*/ 49412 w 97120"/>
                    <a:gd name="connsiteY6" fmla="*/ 23854 h 182880"/>
                    <a:gd name="connsiteX7" fmla="*/ 73266 w 97120"/>
                    <a:gd name="connsiteY7" fmla="*/ 31806 h 182880"/>
                    <a:gd name="connsiteX8" fmla="*/ 97120 w 97120"/>
                    <a:gd name="connsiteY8" fmla="*/ 0 h 18288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</a:cxnLst>
                  <a:rect l="l" t="t" r="r" b="b"/>
                  <a:pathLst>
                    <a:path w="97120" h="182880">
                      <a:moveTo>
                        <a:pt x="9655" y="182880"/>
                      </a:moveTo>
                      <a:cubicBezTo>
                        <a:pt x="7005" y="164327"/>
                        <a:pt x="-4223" y="145001"/>
                        <a:pt x="1704" y="127221"/>
                      </a:cubicBezTo>
                      <a:cubicBezTo>
                        <a:pt x="4355" y="119270"/>
                        <a:pt x="19631" y="141100"/>
                        <a:pt x="25558" y="135173"/>
                      </a:cubicBezTo>
                      <a:cubicBezTo>
                        <a:pt x="35114" y="125617"/>
                        <a:pt x="30859" y="108668"/>
                        <a:pt x="33509" y="95416"/>
                      </a:cubicBezTo>
                      <a:cubicBezTo>
                        <a:pt x="41460" y="98066"/>
                        <a:pt x="55719" y="111586"/>
                        <a:pt x="57363" y="103367"/>
                      </a:cubicBezTo>
                      <a:cubicBezTo>
                        <a:pt x="60651" y="86930"/>
                        <a:pt x="41461" y="55660"/>
                        <a:pt x="41461" y="55660"/>
                      </a:cubicBezTo>
                      <a:cubicBezTo>
                        <a:pt x="44111" y="45058"/>
                        <a:pt x="40669" y="30411"/>
                        <a:pt x="49412" y="23854"/>
                      </a:cubicBezTo>
                      <a:cubicBezTo>
                        <a:pt x="56117" y="18825"/>
                        <a:pt x="73266" y="31806"/>
                        <a:pt x="73266" y="31806"/>
                      </a:cubicBezTo>
                      <a:cubicBezTo>
                        <a:pt x="83091" y="2329"/>
                        <a:pt x="73721" y="11700"/>
                        <a:pt x="97120" y="0"/>
                      </a:cubicBezTo>
                    </a:path>
                  </a:pathLst>
                </a:custGeom>
                <a:noFill/>
                <a:ln w="19050">
                  <a:solidFill>
                    <a:srgbClr val="FF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l-GR"/>
                </a:p>
              </p:txBody>
            </p:sp>
            <p:pic>
              <p:nvPicPr>
                <p:cNvPr id="55" name="Picture 12"/>
                <p:cNvPicPr>
                  <a:picLocks noChangeAspect="1" noChangeArrowheads="1"/>
                </p:cNvPicPr>
                <p:nvPr/>
              </p:nvPicPr>
              <p:blipFill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6961820" y="4149689"/>
                  <a:ext cx="115887" cy="195262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grpSp>
        </p:grpSp>
      </p:grpSp>
      <p:grpSp>
        <p:nvGrpSpPr>
          <p:cNvPr id="5" name="Group 4"/>
          <p:cNvGrpSpPr/>
          <p:nvPr/>
        </p:nvGrpSpPr>
        <p:grpSpPr>
          <a:xfrm>
            <a:off x="4904979" y="4928701"/>
            <a:ext cx="4248472" cy="1944216"/>
            <a:chOff x="4895528" y="4897998"/>
            <a:chExt cx="4248472" cy="1944216"/>
          </a:xfrm>
        </p:grpSpPr>
        <p:pic>
          <p:nvPicPr>
            <p:cNvPr id="29705" name="Picture 9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895528" y="4897998"/>
              <a:ext cx="4248472" cy="1944216"/>
            </a:xfrm>
            <a:prstGeom prst="rect">
              <a:avLst/>
            </a:prstGeom>
            <a:noFill/>
            <a:ln w="25400">
              <a:solidFill>
                <a:srgbClr val="99B7C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sp>
          <p:nvSpPr>
            <p:cNvPr id="3" name="Oval 2"/>
            <p:cNvSpPr/>
            <p:nvPr/>
          </p:nvSpPr>
          <p:spPr>
            <a:xfrm>
              <a:off x="6002709" y="6101917"/>
              <a:ext cx="3033787" cy="740297"/>
            </a:xfrm>
            <a:prstGeom prst="ellipse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</p:grpSp>
      <p:sp>
        <p:nvSpPr>
          <p:cNvPr id="31" name="Oval 30"/>
          <p:cNvSpPr/>
          <p:nvPr/>
        </p:nvSpPr>
        <p:spPr>
          <a:xfrm rot="20553210">
            <a:off x="6375864" y="3848989"/>
            <a:ext cx="2525474" cy="740297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08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dirty="0"/>
              <a:t>How </a:t>
            </a:r>
            <a:r>
              <a:rPr lang="fr-FR" b="1" dirty="0" smtClean="0">
                <a:solidFill>
                  <a:srgbClr val="96BDE8"/>
                </a:solidFill>
              </a:rPr>
              <a:t>Wollastonite</a:t>
            </a:r>
            <a:r>
              <a:rPr lang="fr-FR" dirty="0" smtClean="0"/>
              <a:t> </a:t>
            </a:r>
            <a:r>
              <a:rPr lang="fr-FR" dirty="0"/>
              <a:t>is </a:t>
            </a:r>
            <a:r>
              <a:rPr lang="fr-FR" b="1" dirty="0">
                <a:solidFill>
                  <a:srgbClr val="96BDE8"/>
                </a:solidFill>
              </a:rPr>
              <a:t>processed</a:t>
            </a:r>
            <a:endParaRPr lang="el-GR" b="1" dirty="0">
              <a:solidFill>
                <a:srgbClr val="96BDE8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348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63" y="2333440"/>
            <a:ext cx="4582531" cy="3075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40526" y="764704"/>
            <a:ext cx="88959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Primary </a:t>
            </a:r>
            <a:r>
              <a:rPr lang="en-US" b="1" dirty="0">
                <a:solidFill>
                  <a:srgbClr val="96BDE8"/>
                </a:solidFill>
              </a:rPr>
              <a:t>Crushing</a:t>
            </a:r>
            <a:r>
              <a:rPr lang="en-US" dirty="0"/>
              <a:t> is followed by Secondary crushing and </a:t>
            </a:r>
            <a:r>
              <a:rPr lang="en-US" b="1" dirty="0">
                <a:solidFill>
                  <a:srgbClr val="96BDE8"/>
                </a:solidFill>
              </a:rPr>
              <a:t>Milling</a:t>
            </a:r>
            <a:r>
              <a:rPr lang="en-US" dirty="0"/>
              <a:t> in order the Wollastonite </a:t>
            </a:r>
            <a:r>
              <a:rPr lang="en-US" dirty="0" smtClean="0"/>
              <a:t>fibers to </a:t>
            </a:r>
            <a:r>
              <a:rPr lang="en-US" dirty="0"/>
              <a:t>be </a:t>
            </a:r>
            <a:r>
              <a:rPr lang="en-US" dirty="0" smtClean="0"/>
              <a:t>deliberated from other minerals</a:t>
            </a:r>
            <a:endParaRPr lang="el-G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6BDE8"/>
                </a:solidFill>
              </a:rPr>
              <a:t>Beneficiation</a:t>
            </a:r>
            <a:r>
              <a:rPr lang="en-US" dirty="0" smtClean="0"/>
              <a:t> is required to remove impurities (up to </a:t>
            </a:r>
            <a:r>
              <a:rPr lang="en-US" dirty="0"/>
              <a:t>45%) </a:t>
            </a:r>
            <a:r>
              <a:rPr lang="en-US" dirty="0" smtClean="0"/>
              <a:t>and </a:t>
            </a:r>
            <a:r>
              <a:rPr lang="en-US" dirty="0"/>
              <a:t>obtain </a:t>
            </a:r>
            <a:r>
              <a:rPr lang="en-US" dirty="0" smtClean="0"/>
              <a:t>pure wollastonite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 smtClean="0"/>
              <a:t>It may include </a:t>
            </a:r>
            <a:r>
              <a:rPr lang="en-US" b="1" dirty="0" smtClean="0">
                <a:solidFill>
                  <a:srgbClr val="96BDE8"/>
                </a:solidFill>
              </a:rPr>
              <a:t>Magnetic Separation </a:t>
            </a:r>
            <a:r>
              <a:rPr lang="en-US" dirty="0" smtClean="0"/>
              <a:t>or </a:t>
            </a:r>
            <a:r>
              <a:rPr lang="en-US" b="1" dirty="0" smtClean="0">
                <a:solidFill>
                  <a:srgbClr val="96BDE8"/>
                </a:solidFill>
              </a:rPr>
              <a:t>Floatation</a:t>
            </a:r>
            <a:r>
              <a:rPr lang="en-US" dirty="0" smtClean="0"/>
              <a:t> or both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>
                <a:solidFill>
                  <a:srgbClr val="96BDE8"/>
                </a:solidFill>
              </a:rPr>
              <a:t>Surface coating </a:t>
            </a:r>
            <a:r>
              <a:rPr lang="en-US" dirty="0" smtClean="0"/>
              <a:t>takes place in simple stirring reactors at T&lt;100 °C</a:t>
            </a:r>
          </a:p>
        </p:txBody>
      </p:sp>
      <p:pic>
        <p:nvPicPr>
          <p:cNvPr id="348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8511" y="3284984"/>
            <a:ext cx="4741120" cy="33868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48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7131" y="4725144"/>
            <a:ext cx="2113616" cy="1598761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7452320" y="4978425"/>
            <a:ext cx="1440160" cy="1345480"/>
          </a:xfrm>
          <a:prstGeom prst="rect">
            <a:avLst/>
          </a:prstGeom>
          <a:noFill/>
          <a:ln w="38100">
            <a:solidFill>
              <a:schemeClr val="accent4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27073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5929" y="107318"/>
            <a:ext cx="8229600" cy="562074"/>
          </a:xfrm>
        </p:spPr>
        <p:txBody>
          <a:bodyPr>
            <a:normAutofit/>
          </a:bodyPr>
          <a:lstStyle/>
          <a:p>
            <a:pPr algn="l"/>
            <a:r>
              <a:rPr lang="en-US" sz="2000" b="1" dirty="0" smtClean="0">
                <a:solidFill>
                  <a:srgbClr val="006600"/>
                </a:solidFill>
              </a:rPr>
              <a:t>How the New Strategy “works”….</a:t>
            </a:r>
            <a:endParaRPr lang="el-GR" sz="2000" b="1" dirty="0">
              <a:solidFill>
                <a:srgbClr val="0066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16</a:t>
            </a:fld>
            <a:endParaRPr lang="en-US" dirty="0"/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369842687"/>
              </p:ext>
            </p:extLst>
          </p:nvPr>
        </p:nvGraphicFramePr>
        <p:xfrm>
          <a:off x="683568" y="987824"/>
          <a:ext cx="8352928" cy="53214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3" name="Can 12"/>
          <p:cNvSpPr/>
          <p:nvPr/>
        </p:nvSpPr>
        <p:spPr>
          <a:xfrm rot="3970779">
            <a:off x="7002089" y="-721633"/>
            <a:ext cx="306000" cy="4248283"/>
          </a:xfrm>
          <a:prstGeom prst="can">
            <a:avLst/>
          </a:prstGeom>
          <a:solidFill>
            <a:srgbClr val="96BDE8">
              <a:alpha val="49000"/>
            </a:srgbClr>
          </a:solidFill>
          <a:scene3d>
            <a:camera prst="orthographicFront"/>
            <a:lightRig rig="threePt" dir="t">
              <a:rot lat="0" lon="0" rev="3000000"/>
            </a:lightRig>
          </a:scene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pic>
        <p:nvPicPr>
          <p:cNvPr id="337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675730">
            <a:off x="206395" y="2023089"/>
            <a:ext cx="2042933" cy="15302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257875">
            <a:off x="5040477" y="448694"/>
            <a:ext cx="2571235" cy="1078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7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8166" y="908343"/>
            <a:ext cx="2338211" cy="12025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7542" y="2111499"/>
            <a:ext cx="2036465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2983036"/>
            <a:ext cx="1580391" cy="8928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5" name="Group 14"/>
          <p:cNvGrpSpPr/>
          <p:nvPr/>
        </p:nvGrpSpPr>
        <p:grpSpPr>
          <a:xfrm>
            <a:off x="49237" y="3825346"/>
            <a:ext cx="2217123" cy="1114697"/>
            <a:chOff x="49237" y="3825346"/>
            <a:chExt cx="2217123" cy="1114697"/>
          </a:xfrm>
        </p:grpSpPr>
        <p:sp>
          <p:nvSpPr>
            <p:cNvPr id="11" name="Hexagon 10"/>
            <p:cNvSpPr/>
            <p:nvPr/>
          </p:nvSpPr>
          <p:spPr>
            <a:xfrm rot="2770646">
              <a:off x="600450" y="3274133"/>
              <a:ext cx="1114697" cy="2217123"/>
            </a:xfrm>
            <a:prstGeom prst="hexagon">
              <a:avLst/>
            </a:prstGeom>
            <a:scene3d>
              <a:camera prst="orthographicFront"/>
              <a:lightRig rig="threePt" dir="t">
                <a:rot lat="0" lon="0" rev="3000000"/>
              </a:lightRig>
            </a:scene3d>
            <a:sp3d prstMaterial="powder">
              <a:bevelT prst="slope"/>
              <a:bevelB w="114300" prst="hardEdge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l-GR"/>
            </a:p>
          </p:txBody>
        </p:sp>
        <p:sp>
          <p:nvSpPr>
            <p:cNvPr id="14" name="TextBox 13"/>
            <p:cNvSpPr txBox="1"/>
            <p:nvPr/>
          </p:nvSpPr>
          <p:spPr>
            <a:xfrm rot="19075718">
              <a:off x="180795" y="4198028"/>
              <a:ext cx="195400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 smtClean="0"/>
                <a:t>Perlite Flake</a:t>
              </a:r>
              <a:endParaRPr lang="el-GR" dirty="0"/>
            </a:p>
          </p:txBody>
        </p:sp>
      </p:grpSp>
      <p:sp>
        <p:nvSpPr>
          <p:cNvPr id="21" name="TextBox 20"/>
          <p:cNvSpPr txBox="1"/>
          <p:nvPr/>
        </p:nvSpPr>
        <p:spPr>
          <a:xfrm rot="20154722">
            <a:off x="6007901" y="1292355"/>
            <a:ext cx="19540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dirty="0" smtClean="0"/>
              <a:t>Wollastonite Fiber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val="2444911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8" y="6487699"/>
            <a:ext cx="755576" cy="3626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17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7" y="6579278"/>
            <a:ext cx="2087885" cy="2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S&amp;B_intro_logo_W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75" y="3140968"/>
            <a:ext cx="4367212" cy="1816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416633" y="1844824"/>
            <a:ext cx="6264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6600"/>
                </a:solidFill>
              </a:rPr>
              <a:t>Thank you for your attention!</a:t>
            </a:r>
            <a:endParaRPr lang="el-GR" sz="2400" b="1" dirty="0">
              <a:solidFill>
                <a:srgbClr val="0066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853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0300" y="-18810"/>
            <a:ext cx="102743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8442325" y="6467475"/>
            <a:ext cx="244475" cy="25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lvl1pPr algn="l">
              <a:defRPr sz="1200">
                <a:solidFill>
                  <a:schemeClr val="tx1"/>
                </a:solidFill>
                <a:latin typeface="Gill Sans" charset="0"/>
              </a:defRPr>
            </a:lvl1pPr>
            <a:lvl2pPr algn="l">
              <a:defRPr sz="1200">
                <a:solidFill>
                  <a:schemeClr val="tx1"/>
                </a:solidFill>
                <a:latin typeface="Gill Sans" charset="0"/>
              </a:defRPr>
            </a:lvl2pPr>
            <a:lvl3pPr algn="l">
              <a:defRPr sz="1200">
                <a:solidFill>
                  <a:schemeClr val="tx1"/>
                </a:solidFill>
                <a:latin typeface="Gill Sans" charset="0"/>
              </a:defRPr>
            </a:lvl3pPr>
            <a:lvl4pPr algn="l">
              <a:defRPr sz="1200">
                <a:solidFill>
                  <a:schemeClr val="tx1"/>
                </a:solidFill>
                <a:latin typeface="Gill Sans" charset="0"/>
              </a:defRPr>
            </a:lvl4pPr>
            <a:lvl5pPr algn="l">
              <a:defRPr sz="1200">
                <a:solidFill>
                  <a:schemeClr val="tx1"/>
                </a:solidFill>
                <a:latin typeface="Gill Sans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Gill Sans" charset="0"/>
              </a:defRPr>
            </a:lvl9pPr>
          </a:lstStyle>
          <a:p>
            <a:pPr algn="r"/>
            <a:fld id="{1500EE67-386D-4B00-88BF-1EA647D4A21D}" type="slidenum">
              <a:rPr lang="en-US">
                <a:solidFill>
                  <a:srgbClr val="878787"/>
                </a:solidFill>
                <a:latin typeface="Calibri" charset="0"/>
                <a:cs typeface="Calibri" charset="0"/>
                <a:sym typeface="Calibri" charset="0"/>
              </a:rPr>
              <a:pPr algn="r"/>
              <a:t>2</a:t>
            </a:fld>
            <a:endParaRPr lang="en-US" dirty="0">
              <a:solidFill>
                <a:srgbClr val="878787"/>
              </a:solidFill>
              <a:latin typeface="Calibri" charset="0"/>
              <a:cs typeface="Calibri" charset="0"/>
              <a:sym typeface="Calibri" charset="0"/>
            </a:endParaRPr>
          </a:p>
        </p:txBody>
      </p:sp>
      <p:sp>
        <p:nvSpPr>
          <p:cNvPr id="3075" name="Rectangle 3"/>
          <p:cNvSpPr>
            <a:spLocks/>
          </p:cNvSpPr>
          <p:nvPr/>
        </p:nvSpPr>
        <p:spPr bwMode="auto">
          <a:xfrm>
            <a:off x="4006850" y="3215139"/>
            <a:ext cx="5062538" cy="214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 type="none" w="med" len="med"/>
                <a:tailEnd type="none" w="med" len="med"/>
              </a14:hiddenLine>
            </a:ext>
          </a:extLst>
        </p:spPr>
        <p:txBody>
          <a:bodyPr lIns="0" tIns="0" rIns="0" bIns="0"/>
          <a:lstStyle/>
          <a:p>
            <a:pPr algn="r"/>
            <a:r>
              <a:rPr lang="en-US" sz="2400" dirty="0">
                <a:solidFill>
                  <a:srgbClr val="FFFEFD"/>
                </a:solidFill>
                <a:latin typeface="Microsoft Sans Serif" pitchFamily="34" charset="0"/>
                <a:ea typeface="Arial Bold" charset="0"/>
                <a:cs typeface="Microsoft Sans Serif" pitchFamily="34" charset="0"/>
                <a:sym typeface="Arial Bold" charset="0"/>
              </a:rPr>
              <a:t>We provide innovative </a:t>
            </a:r>
            <a:endParaRPr lang="en-US" sz="2400" dirty="0">
              <a:solidFill>
                <a:srgbClr val="FFFEFD"/>
              </a:solidFill>
              <a:latin typeface="Microsoft Sans Serif" pitchFamily="34" charset="0"/>
              <a:ea typeface="Lucida Grande" charset="0"/>
              <a:cs typeface="Microsoft Sans Serif" pitchFamily="34" charset="0"/>
              <a:sym typeface="Arial Bold" charset="0"/>
            </a:endParaRPr>
          </a:p>
          <a:p>
            <a:pPr algn="r"/>
            <a:r>
              <a:rPr lang="en-US" sz="2400" b="1" dirty="0" smtClean="0">
                <a:solidFill>
                  <a:srgbClr val="FFFEFD"/>
                </a:solidFill>
                <a:latin typeface="Microsoft Sans Serif" pitchFamily="34" charset="0"/>
                <a:ea typeface="Arial Bold" charset="0"/>
                <a:cs typeface="Microsoft Sans Serif" pitchFamily="34" charset="0"/>
                <a:sym typeface="Arial Bold" charset="0"/>
              </a:rPr>
              <a:t>Industrial Solutions </a:t>
            </a:r>
            <a:r>
              <a:rPr lang="en-US" sz="2400" dirty="0">
                <a:solidFill>
                  <a:srgbClr val="FFFEFD"/>
                </a:solidFill>
                <a:latin typeface="Microsoft Sans Serif" pitchFamily="34" charset="0"/>
                <a:ea typeface="Arial Bold" charset="0"/>
                <a:cs typeface="Microsoft Sans Serif" pitchFamily="34" charset="0"/>
                <a:sym typeface="Arial Bold" charset="0"/>
              </a:rPr>
              <a:t>globally by </a:t>
            </a:r>
            <a:endParaRPr lang="en-US" sz="2400" dirty="0">
              <a:solidFill>
                <a:srgbClr val="FFFEFD"/>
              </a:solidFill>
              <a:latin typeface="Microsoft Sans Serif" pitchFamily="34" charset="0"/>
              <a:ea typeface="Lucida Grande" charset="0"/>
              <a:cs typeface="Microsoft Sans Serif" pitchFamily="34" charset="0"/>
              <a:sym typeface="Arial Bold" charset="0"/>
            </a:endParaRPr>
          </a:p>
          <a:p>
            <a:pPr algn="r"/>
            <a:r>
              <a:rPr lang="en-US" sz="2400" dirty="0">
                <a:solidFill>
                  <a:srgbClr val="FFFEFD"/>
                </a:solidFill>
                <a:latin typeface="Microsoft Sans Serif" pitchFamily="34" charset="0"/>
                <a:ea typeface="Arial Bold" charset="0"/>
                <a:cs typeface="Microsoft Sans Serif" pitchFamily="34" charset="0"/>
                <a:sym typeface="Arial Bold" charset="0"/>
              </a:rPr>
              <a:t>developing and transforming </a:t>
            </a:r>
            <a:endParaRPr lang="en-US" sz="2400" dirty="0">
              <a:solidFill>
                <a:srgbClr val="FFFEFD"/>
              </a:solidFill>
              <a:latin typeface="Microsoft Sans Serif" pitchFamily="34" charset="0"/>
              <a:ea typeface="Lucida Grande" charset="0"/>
              <a:cs typeface="Microsoft Sans Serif" pitchFamily="34" charset="0"/>
              <a:sym typeface="Arial Bold" charset="0"/>
            </a:endParaRPr>
          </a:p>
          <a:p>
            <a:pPr algn="r"/>
            <a:r>
              <a:rPr lang="en-US" sz="2400" dirty="0">
                <a:solidFill>
                  <a:srgbClr val="FFFEFD"/>
                </a:solidFill>
                <a:latin typeface="Microsoft Sans Serif" pitchFamily="34" charset="0"/>
                <a:ea typeface="Arial Bold" charset="0"/>
                <a:cs typeface="Microsoft Sans Serif" pitchFamily="34" charset="0"/>
                <a:sym typeface="Arial Bold" charset="0"/>
              </a:rPr>
              <a:t>natural resources into</a:t>
            </a:r>
            <a:endParaRPr lang="en-US" sz="2400" dirty="0">
              <a:solidFill>
                <a:srgbClr val="FFFEFD"/>
              </a:solidFill>
              <a:latin typeface="Microsoft Sans Serif" pitchFamily="34" charset="0"/>
              <a:ea typeface="Lucida Grande" charset="0"/>
              <a:cs typeface="Microsoft Sans Serif" pitchFamily="34" charset="0"/>
              <a:sym typeface="Arial Bold" charset="0"/>
            </a:endParaRPr>
          </a:p>
          <a:p>
            <a:pPr algn="r"/>
            <a:r>
              <a:rPr lang="en-US" sz="2400" dirty="0">
                <a:solidFill>
                  <a:srgbClr val="FFFEFD"/>
                </a:solidFill>
                <a:latin typeface="Microsoft Sans Serif" pitchFamily="34" charset="0"/>
                <a:ea typeface="Arial Bold" charset="0"/>
                <a:cs typeface="Microsoft Sans Serif" pitchFamily="34" charset="0"/>
                <a:sym typeface="Arial Bold" charset="0"/>
              </a:rPr>
              <a:t>value creating products</a:t>
            </a:r>
          </a:p>
        </p:txBody>
      </p:sp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57596" y="-44765"/>
            <a:ext cx="1758950" cy="84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6227763"/>
            <a:ext cx="3276600" cy="46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9" name="Line 7"/>
          <p:cNvSpPr>
            <a:spLocks noChangeShapeType="1"/>
          </p:cNvSpPr>
          <p:nvPr/>
        </p:nvSpPr>
        <p:spPr bwMode="auto">
          <a:xfrm rot="10800000" flipH="1">
            <a:off x="609600" y="6122988"/>
            <a:ext cx="3213100" cy="1587"/>
          </a:xfrm>
          <a:prstGeom prst="line">
            <a:avLst/>
          </a:prstGeom>
          <a:noFill/>
          <a:ln w="50800" cap="flat">
            <a:solidFill>
              <a:srgbClr val="598592"/>
            </a:solidFill>
            <a:prstDash val="solid"/>
            <a:round/>
            <a:headEnd type="none" w="med" len="med"/>
            <a:tailEnd type="none" w="med" len="med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n-US" dirty="0"/>
          </a:p>
        </p:txBody>
      </p:sp>
      <p:sp>
        <p:nvSpPr>
          <p:cNvPr id="9" name="Rectangle 1027"/>
          <p:cNvSpPr txBox="1">
            <a:spLocks noChangeArrowheads="1"/>
          </p:cNvSpPr>
          <p:nvPr/>
        </p:nvSpPr>
        <p:spPr bwMode="auto">
          <a:xfrm>
            <a:off x="-974687" y="863462"/>
            <a:ext cx="6102994" cy="2560211"/>
          </a:xfrm>
          <a:prstGeom prst="rect">
            <a:avLst/>
          </a:prstGeom>
          <a:solidFill>
            <a:schemeClr val="tx2">
              <a:lumMod val="40000"/>
              <a:lumOff val="60000"/>
              <a:alpha val="19000"/>
            </a:schemeClr>
          </a:solidFill>
          <a:ln>
            <a:noFill/>
          </a:ln>
          <a:effectLst/>
          <a:extLst/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bg2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bg2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bg2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2"/>
                </a:solidFill>
                <a:latin typeface="+mn-lt"/>
              </a:defRPr>
            </a:lvl9pPr>
          </a:lstStyle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 1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b="1" dirty="0">
                <a:solidFill>
                  <a:srgbClr val="00B050"/>
                </a:solidFill>
              </a:rPr>
              <a:t>B</a:t>
            </a:r>
            <a:r>
              <a:rPr lang="en-US" sz="2000" b="1" dirty="0" smtClean="0">
                <a:solidFill>
                  <a:srgbClr val="00B050"/>
                </a:solidFill>
              </a:rPr>
              <a:t>entonite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producer in Europe and 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 2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worldwide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 1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raw graded </a:t>
            </a:r>
            <a:r>
              <a:rPr lang="en-US" sz="2000" b="1" dirty="0">
                <a:solidFill>
                  <a:srgbClr val="00B0F0"/>
                </a:solidFill>
              </a:rPr>
              <a:t>P</a:t>
            </a:r>
            <a:r>
              <a:rPr lang="en-US" sz="2000" b="1" dirty="0" smtClean="0">
                <a:solidFill>
                  <a:srgbClr val="00B0F0"/>
                </a:solidFill>
              </a:rPr>
              <a:t>erlite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producer worldwide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None/>
              <a:defRPr/>
            </a:pP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No1 </a:t>
            </a:r>
            <a:r>
              <a:rPr lang="en-US" sz="2000" b="1" dirty="0" smtClean="0">
                <a:solidFill>
                  <a:srgbClr val="96BDE8"/>
                </a:solidFill>
              </a:rPr>
              <a:t>Wollastonite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dirty="0">
                <a:solidFill>
                  <a:srgbClr val="000000">
                    <a:lumMod val="85000"/>
                    <a:lumOff val="15000"/>
                  </a:srgbClr>
                </a:solidFill>
              </a:rPr>
              <a:t>producer worldwide (in value)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 1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producer of </a:t>
            </a:r>
            <a:r>
              <a:rPr lang="en-US" sz="2000" b="1" dirty="0" smtClean="0">
                <a:solidFill>
                  <a:srgbClr val="FF0000"/>
                </a:solidFill>
              </a:rPr>
              <a:t>Casting Fluxes 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worldwide</a:t>
            </a:r>
          </a:p>
          <a:p>
            <a:pPr marL="0" indent="0" eaLnBrk="1" hangingPunct="1">
              <a:lnSpc>
                <a:spcPct val="90000"/>
              </a:lnSpc>
              <a:spcBef>
                <a:spcPct val="50000"/>
              </a:spcBef>
              <a:buFontTx/>
              <a:buNone/>
              <a:defRPr/>
            </a:pP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No 1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b="1" dirty="0" smtClean="0">
                <a:solidFill>
                  <a:srgbClr val="C00000"/>
                </a:solidFill>
              </a:rPr>
              <a:t>Bauxite</a:t>
            </a:r>
            <a:r>
              <a:rPr lang="en-US" sz="2000" b="1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 </a:t>
            </a:r>
            <a:r>
              <a:rPr lang="en-US" sz="2000" dirty="0" smtClean="0">
                <a:solidFill>
                  <a:srgbClr val="000000">
                    <a:lumMod val="85000"/>
                    <a:lumOff val="15000"/>
                  </a:srgbClr>
                </a:solidFill>
              </a:rPr>
              <a:t>producer in the EU</a:t>
            </a:r>
          </a:p>
        </p:txBody>
      </p:sp>
    </p:spTree>
    <p:extLst>
      <p:ext uri="{BB962C8B-B14F-4D97-AF65-F5344CB8AC3E}">
        <p14:creationId xmlns:p14="http://schemas.microsoft.com/office/powerpoint/2010/main" val="340085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" t="5035" r="33002" b="4852"/>
          <a:stretch>
            <a:fillRect/>
          </a:stretch>
        </p:blipFill>
        <p:spPr bwMode="auto">
          <a:xfrm>
            <a:off x="5791200" y="14097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47" name="Line 2"/>
          <p:cNvSpPr>
            <a:spLocks noChangeShapeType="1"/>
          </p:cNvSpPr>
          <p:nvPr/>
        </p:nvSpPr>
        <p:spPr bwMode="auto">
          <a:xfrm rot="10800000" flipH="1">
            <a:off x="2341563" y="1919288"/>
            <a:ext cx="1309687" cy="3944937"/>
          </a:xfrm>
          <a:prstGeom prst="line">
            <a:avLst/>
          </a:prstGeom>
          <a:noFill/>
          <a:ln w="12700">
            <a:solidFill>
              <a:srgbClr val="8D00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48" name="Line 3"/>
          <p:cNvSpPr>
            <a:spLocks noChangeShapeType="1"/>
          </p:cNvSpPr>
          <p:nvPr/>
        </p:nvSpPr>
        <p:spPr bwMode="auto">
          <a:xfrm rot="10800000" flipH="1">
            <a:off x="2341563" y="4206875"/>
            <a:ext cx="1411287" cy="1693863"/>
          </a:xfrm>
          <a:prstGeom prst="line">
            <a:avLst/>
          </a:prstGeom>
          <a:noFill/>
          <a:ln w="12700">
            <a:solidFill>
              <a:srgbClr val="8D0037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49" name="Line 4"/>
          <p:cNvSpPr>
            <a:spLocks noChangeShapeType="1"/>
          </p:cNvSpPr>
          <p:nvPr/>
        </p:nvSpPr>
        <p:spPr bwMode="auto">
          <a:xfrm>
            <a:off x="2351088" y="5122863"/>
            <a:ext cx="1303337" cy="661987"/>
          </a:xfrm>
          <a:prstGeom prst="line">
            <a:avLst/>
          </a:prstGeom>
          <a:noFill/>
          <a:ln w="12700">
            <a:solidFill>
              <a:srgbClr val="7D15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0" name="Line 5"/>
          <p:cNvSpPr>
            <a:spLocks noChangeShapeType="1"/>
          </p:cNvSpPr>
          <p:nvPr/>
        </p:nvSpPr>
        <p:spPr bwMode="auto">
          <a:xfrm rot="10800000" flipH="1">
            <a:off x="2349500" y="4284663"/>
            <a:ext cx="1303338" cy="841375"/>
          </a:xfrm>
          <a:prstGeom prst="line">
            <a:avLst/>
          </a:prstGeom>
          <a:noFill/>
          <a:ln w="12700">
            <a:solidFill>
              <a:srgbClr val="7D15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1" name="Line 6"/>
          <p:cNvSpPr>
            <a:spLocks noChangeShapeType="1"/>
          </p:cNvSpPr>
          <p:nvPr/>
        </p:nvSpPr>
        <p:spPr bwMode="auto">
          <a:xfrm rot="10800000" flipH="1">
            <a:off x="2362200" y="1855788"/>
            <a:ext cx="1289050" cy="3236912"/>
          </a:xfrm>
          <a:prstGeom prst="line">
            <a:avLst/>
          </a:prstGeom>
          <a:noFill/>
          <a:ln w="12700">
            <a:solidFill>
              <a:srgbClr val="7D156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2" name="Line 7"/>
          <p:cNvSpPr>
            <a:spLocks noChangeShapeType="1"/>
          </p:cNvSpPr>
          <p:nvPr/>
        </p:nvSpPr>
        <p:spPr bwMode="auto">
          <a:xfrm rot="10800000" flipH="1">
            <a:off x="2362200" y="1643063"/>
            <a:ext cx="1397000" cy="2636837"/>
          </a:xfrm>
          <a:prstGeom prst="line">
            <a:avLst/>
          </a:prstGeom>
          <a:noFill/>
          <a:ln w="12700">
            <a:solidFill>
              <a:srgbClr val="00332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3" name="Line 8"/>
          <p:cNvSpPr>
            <a:spLocks noChangeShapeType="1"/>
          </p:cNvSpPr>
          <p:nvPr/>
        </p:nvSpPr>
        <p:spPr bwMode="auto">
          <a:xfrm>
            <a:off x="2362200" y="3505200"/>
            <a:ext cx="1282700" cy="2355850"/>
          </a:xfrm>
          <a:prstGeom prst="line">
            <a:avLst/>
          </a:prstGeom>
          <a:noFill/>
          <a:ln w="12700">
            <a:solidFill>
              <a:srgbClr val="BCB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4" name="Line 9"/>
          <p:cNvSpPr>
            <a:spLocks noChangeShapeType="1"/>
          </p:cNvSpPr>
          <p:nvPr/>
        </p:nvSpPr>
        <p:spPr bwMode="auto">
          <a:xfrm>
            <a:off x="2362200" y="3492500"/>
            <a:ext cx="1287463" cy="865188"/>
          </a:xfrm>
          <a:prstGeom prst="line">
            <a:avLst/>
          </a:prstGeom>
          <a:noFill/>
          <a:ln w="12700">
            <a:solidFill>
              <a:srgbClr val="BCB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5" name="Line 10"/>
          <p:cNvSpPr>
            <a:spLocks noChangeShapeType="1"/>
          </p:cNvSpPr>
          <p:nvPr/>
        </p:nvSpPr>
        <p:spPr bwMode="auto">
          <a:xfrm rot="10800000" flipH="1">
            <a:off x="2362200" y="1862138"/>
            <a:ext cx="1284288" cy="1600200"/>
          </a:xfrm>
          <a:prstGeom prst="line">
            <a:avLst/>
          </a:prstGeom>
          <a:noFill/>
          <a:ln w="12700">
            <a:solidFill>
              <a:srgbClr val="BCBB1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6" name="Line 11"/>
          <p:cNvSpPr>
            <a:spLocks noChangeShapeType="1"/>
          </p:cNvSpPr>
          <p:nvPr/>
        </p:nvSpPr>
        <p:spPr bwMode="auto">
          <a:xfrm>
            <a:off x="2374900" y="2616200"/>
            <a:ext cx="1263650" cy="3167063"/>
          </a:xfrm>
          <a:prstGeom prst="line">
            <a:avLst/>
          </a:prstGeom>
          <a:noFill/>
          <a:ln w="12700">
            <a:solidFill>
              <a:srgbClr val="B059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7" name="Line 12"/>
          <p:cNvSpPr>
            <a:spLocks noChangeShapeType="1"/>
          </p:cNvSpPr>
          <p:nvPr/>
        </p:nvSpPr>
        <p:spPr bwMode="auto">
          <a:xfrm>
            <a:off x="2368550" y="2609850"/>
            <a:ext cx="1273175" cy="1746250"/>
          </a:xfrm>
          <a:prstGeom prst="line">
            <a:avLst/>
          </a:prstGeom>
          <a:noFill/>
          <a:ln w="12700">
            <a:solidFill>
              <a:srgbClr val="B059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8" name="Line 13"/>
          <p:cNvSpPr>
            <a:spLocks noChangeShapeType="1"/>
          </p:cNvSpPr>
          <p:nvPr/>
        </p:nvSpPr>
        <p:spPr bwMode="auto">
          <a:xfrm rot="10800000" flipH="1">
            <a:off x="2362200" y="1812925"/>
            <a:ext cx="1287463" cy="801688"/>
          </a:xfrm>
          <a:prstGeom prst="line">
            <a:avLst/>
          </a:prstGeom>
          <a:noFill/>
          <a:ln w="12700">
            <a:solidFill>
              <a:srgbClr val="B05918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59" name="Line 14"/>
          <p:cNvSpPr>
            <a:spLocks noChangeShapeType="1"/>
          </p:cNvSpPr>
          <p:nvPr/>
        </p:nvSpPr>
        <p:spPr bwMode="auto">
          <a:xfrm>
            <a:off x="2341563" y="1754188"/>
            <a:ext cx="1309687" cy="2598737"/>
          </a:xfrm>
          <a:prstGeom prst="line">
            <a:avLst/>
          </a:prstGeom>
          <a:noFill/>
          <a:ln w="12700">
            <a:solidFill>
              <a:srgbClr val="659C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60" name="Rectangle 15"/>
          <p:cNvSpPr>
            <a:spLocks/>
          </p:cNvSpPr>
          <p:nvPr/>
        </p:nvSpPr>
        <p:spPr bwMode="auto">
          <a:xfrm>
            <a:off x="3556000" y="3663950"/>
            <a:ext cx="2032000" cy="1270000"/>
          </a:xfrm>
          <a:prstGeom prst="rect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61" name="Line 16"/>
          <p:cNvSpPr>
            <a:spLocks noChangeShapeType="1"/>
          </p:cNvSpPr>
          <p:nvPr/>
        </p:nvSpPr>
        <p:spPr bwMode="auto">
          <a:xfrm>
            <a:off x="2374900" y="1790700"/>
            <a:ext cx="1270000" cy="1339850"/>
          </a:xfrm>
          <a:prstGeom prst="line">
            <a:avLst/>
          </a:prstGeom>
          <a:noFill/>
          <a:ln w="12700">
            <a:solidFill>
              <a:srgbClr val="659C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62" name="Rectangle 17"/>
          <p:cNvSpPr>
            <a:spLocks/>
          </p:cNvSpPr>
          <p:nvPr/>
        </p:nvSpPr>
        <p:spPr bwMode="auto">
          <a:xfrm>
            <a:off x="3556000" y="2616200"/>
            <a:ext cx="2032000" cy="920750"/>
          </a:xfrm>
          <a:prstGeom prst="rect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63" name="AutoShape 18"/>
          <p:cNvSpPr>
            <a:spLocks/>
          </p:cNvSpPr>
          <p:nvPr/>
        </p:nvSpPr>
        <p:spPr bwMode="auto">
          <a:xfrm>
            <a:off x="5435600" y="2749550"/>
            <a:ext cx="304800" cy="596900"/>
          </a:xfrm>
          <a:prstGeom prst="diamond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64" name="Line 19"/>
          <p:cNvSpPr>
            <a:spLocks noChangeShapeType="1"/>
          </p:cNvSpPr>
          <p:nvPr/>
        </p:nvSpPr>
        <p:spPr bwMode="auto">
          <a:xfrm>
            <a:off x="2341563" y="1792288"/>
            <a:ext cx="1412875" cy="4298950"/>
          </a:xfrm>
          <a:prstGeom prst="line">
            <a:avLst/>
          </a:prstGeom>
          <a:noFill/>
          <a:ln w="12700">
            <a:solidFill>
              <a:srgbClr val="659C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65" name="Line 20"/>
          <p:cNvSpPr>
            <a:spLocks noChangeShapeType="1"/>
          </p:cNvSpPr>
          <p:nvPr/>
        </p:nvSpPr>
        <p:spPr bwMode="auto">
          <a:xfrm>
            <a:off x="2109788" y="1793875"/>
            <a:ext cx="1543050" cy="0"/>
          </a:xfrm>
          <a:prstGeom prst="line">
            <a:avLst/>
          </a:prstGeom>
          <a:noFill/>
          <a:ln w="12700">
            <a:solidFill>
              <a:srgbClr val="659CB2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pic>
        <p:nvPicPr>
          <p:cNvPr id="6166" name="Picture 2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13" y="6318250"/>
            <a:ext cx="2557462" cy="203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67" name="Picture 22"/>
          <p:cNvPicPr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21" y="546100"/>
            <a:ext cx="927100" cy="44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168" name="Line 23"/>
          <p:cNvSpPr>
            <a:spLocks noChangeShapeType="1"/>
          </p:cNvSpPr>
          <p:nvPr/>
        </p:nvSpPr>
        <p:spPr bwMode="auto">
          <a:xfrm>
            <a:off x="469900" y="990600"/>
            <a:ext cx="8680450" cy="0"/>
          </a:xfrm>
          <a:prstGeom prst="line">
            <a:avLst/>
          </a:prstGeom>
          <a:noFill/>
          <a:ln w="9525">
            <a:solidFill>
              <a:srgbClr val="636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sp>
        <p:nvSpPr>
          <p:cNvPr id="6169" name="Line 24"/>
          <p:cNvSpPr>
            <a:spLocks noChangeShapeType="1"/>
          </p:cNvSpPr>
          <p:nvPr/>
        </p:nvSpPr>
        <p:spPr bwMode="auto">
          <a:xfrm>
            <a:off x="488950" y="6318250"/>
            <a:ext cx="8680450" cy="0"/>
          </a:xfrm>
          <a:prstGeom prst="line">
            <a:avLst/>
          </a:prstGeom>
          <a:noFill/>
          <a:ln w="9525">
            <a:solidFill>
              <a:srgbClr val="636249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lIns="0" tIns="0" rIns="0" bIns="0"/>
          <a:lstStyle/>
          <a:p>
            <a:endParaRPr lang="el-GR" dirty="0" smtClean="0"/>
          </a:p>
        </p:txBody>
      </p:sp>
      <p:pic>
        <p:nvPicPr>
          <p:cNvPr id="6170" name="Picture 2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2" r="15204" b="-1666"/>
          <a:stretch>
            <a:fillRect/>
          </a:stretch>
        </p:blipFill>
        <p:spPr bwMode="auto">
          <a:xfrm>
            <a:off x="482600" y="6540500"/>
            <a:ext cx="1717675" cy="193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71" name="Picture 26"/>
          <p:cNvPicPr>
            <a:picLocks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0688" y="5508625"/>
            <a:ext cx="7747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2" name="Picture 27"/>
          <p:cNvPicPr>
            <a:picLocks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4338" y="3028950"/>
            <a:ext cx="804862" cy="82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3" name="Picture 28"/>
          <p:cNvPicPr>
            <a:picLocks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1163" y="4679950"/>
            <a:ext cx="820737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4" name="Picture 29"/>
          <p:cNvPicPr>
            <a:picLocks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89100" y="1349375"/>
            <a:ext cx="819150" cy="814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5" name="Picture 30"/>
          <p:cNvPicPr>
            <a:picLocks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3862388"/>
            <a:ext cx="819150" cy="806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76" name="Picture 31"/>
          <p:cNvPicPr>
            <a:picLocks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2275" y="2170113"/>
            <a:ext cx="804863" cy="852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77" name="Rectangle 32"/>
          <p:cNvSpPr>
            <a:spLocks/>
          </p:cNvSpPr>
          <p:nvPr/>
        </p:nvSpPr>
        <p:spPr bwMode="auto">
          <a:xfrm>
            <a:off x="469900" y="1503363"/>
            <a:ext cx="94577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l-GR" sz="1600" b="1" dirty="0" smtClean="0">
                <a:solidFill>
                  <a:srgbClr val="006600"/>
                </a:solidFill>
                <a:cs typeface="Arial" pitchFamily="34" charset="0"/>
              </a:rPr>
              <a:t>Bentonite</a:t>
            </a:r>
          </a:p>
        </p:txBody>
      </p:sp>
      <p:sp>
        <p:nvSpPr>
          <p:cNvPr id="6178" name="Rectangle 33"/>
          <p:cNvSpPr>
            <a:spLocks/>
          </p:cNvSpPr>
          <p:nvPr/>
        </p:nvSpPr>
        <p:spPr bwMode="auto">
          <a:xfrm>
            <a:off x="479425" y="2373313"/>
            <a:ext cx="121776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l-GR" sz="1600" b="1" dirty="0" smtClean="0">
                <a:solidFill>
                  <a:srgbClr val="96BDE8"/>
                </a:solidFill>
                <a:cs typeface="Arial" pitchFamily="34" charset="0"/>
              </a:rPr>
              <a:t>Wollastonite</a:t>
            </a:r>
          </a:p>
        </p:txBody>
      </p:sp>
      <p:sp>
        <p:nvSpPr>
          <p:cNvPr id="6179" name="Rectangle 34"/>
          <p:cNvSpPr>
            <a:spLocks/>
          </p:cNvSpPr>
          <p:nvPr/>
        </p:nvSpPr>
        <p:spPr bwMode="auto">
          <a:xfrm>
            <a:off x="469900" y="3213100"/>
            <a:ext cx="62837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l-GR" sz="1600" b="1" dirty="0" smtClean="0">
                <a:solidFill>
                  <a:srgbClr val="00B0F0"/>
                </a:solidFill>
                <a:cs typeface="Arial" pitchFamily="34" charset="0"/>
              </a:rPr>
              <a:t>Perlite</a:t>
            </a:r>
          </a:p>
        </p:txBody>
      </p:sp>
      <p:sp>
        <p:nvSpPr>
          <p:cNvPr id="6180" name="Rectangle 35"/>
          <p:cNvSpPr>
            <a:spLocks/>
          </p:cNvSpPr>
          <p:nvPr/>
        </p:nvSpPr>
        <p:spPr bwMode="auto">
          <a:xfrm>
            <a:off x="469900" y="3924300"/>
            <a:ext cx="1138132" cy="7386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l-GR" sz="1600" b="1" dirty="0" smtClean="0">
                <a:solidFill>
                  <a:srgbClr val="FF0000"/>
                </a:solidFill>
                <a:cs typeface="Arial" pitchFamily="34" charset="0"/>
              </a:rPr>
              <a:t>Continuous</a:t>
            </a:r>
          </a:p>
          <a:p>
            <a:pPr eaLnBrk="1" hangingPunct="1"/>
            <a:r>
              <a:rPr lang="en-US" altLang="el-GR" sz="1600" b="1" dirty="0" smtClean="0">
                <a:solidFill>
                  <a:srgbClr val="FF0000"/>
                </a:solidFill>
                <a:cs typeface="Arial" pitchFamily="34" charset="0"/>
              </a:rPr>
              <a:t>Casting</a:t>
            </a:r>
          </a:p>
          <a:p>
            <a:pPr eaLnBrk="1" hangingPunct="1"/>
            <a:r>
              <a:rPr lang="en-US" altLang="el-GR" sz="1600" b="1" dirty="0" smtClean="0">
                <a:solidFill>
                  <a:srgbClr val="FF0000"/>
                </a:solidFill>
                <a:cs typeface="Arial" pitchFamily="34" charset="0"/>
              </a:rPr>
              <a:t>Fluxes</a:t>
            </a:r>
          </a:p>
        </p:txBody>
      </p:sp>
      <p:sp>
        <p:nvSpPr>
          <p:cNvPr id="6181" name="Rectangle 36"/>
          <p:cNvSpPr>
            <a:spLocks/>
          </p:cNvSpPr>
          <p:nvPr/>
        </p:nvSpPr>
        <p:spPr bwMode="auto">
          <a:xfrm>
            <a:off x="469900" y="4860925"/>
            <a:ext cx="900888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l-GR" sz="1600" b="1" dirty="0" smtClean="0">
                <a:solidFill>
                  <a:srgbClr val="FF9933"/>
                </a:solidFill>
                <a:cs typeface="Arial" pitchFamily="34" charset="0"/>
              </a:rPr>
              <a:t>Specialty</a:t>
            </a:r>
          </a:p>
          <a:p>
            <a:pPr eaLnBrk="1" hangingPunct="1"/>
            <a:r>
              <a:rPr lang="en-US" altLang="el-GR" sz="1600" b="1" dirty="0" smtClean="0">
                <a:solidFill>
                  <a:srgbClr val="FF9933"/>
                </a:solidFill>
                <a:cs typeface="Arial" pitchFamily="34" charset="0"/>
              </a:rPr>
              <a:t>Minerals</a:t>
            </a:r>
          </a:p>
        </p:txBody>
      </p:sp>
      <p:sp>
        <p:nvSpPr>
          <p:cNvPr id="6182" name="Rectangle 37"/>
          <p:cNvSpPr>
            <a:spLocks/>
          </p:cNvSpPr>
          <p:nvPr/>
        </p:nvSpPr>
        <p:spPr bwMode="auto">
          <a:xfrm>
            <a:off x="469900" y="5713413"/>
            <a:ext cx="740587" cy="3236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l-GR" sz="1600" b="1" dirty="0" smtClean="0">
                <a:solidFill>
                  <a:srgbClr val="C00000"/>
                </a:solidFill>
                <a:cs typeface="Arial" pitchFamily="34" charset="0"/>
              </a:rPr>
              <a:t>Bauxite</a:t>
            </a:r>
          </a:p>
        </p:txBody>
      </p:sp>
      <p:sp>
        <p:nvSpPr>
          <p:cNvPr id="6183" name="Rectangle 38"/>
          <p:cNvSpPr>
            <a:spLocks/>
          </p:cNvSpPr>
          <p:nvPr/>
        </p:nvSpPr>
        <p:spPr bwMode="auto">
          <a:xfrm>
            <a:off x="3605331" y="2681315"/>
            <a:ext cx="190158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en-US" altLang="el-GR" sz="1400" b="1" dirty="0" smtClean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Foundry</a:t>
            </a:r>
          </a:p>
          <a:p>
            <a:pPr eaLnBrk="1" hangingPunct="1"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</a:t>
            </a:r>
            <a:r>
              <a:rPr lang="en-US" altLang="el-GR" sz="1100" dirty="0">
                <a:cs typeface="Arial" pitchFamily="34" charset="0"/>
              </a:rPr>
              <a:t>Mold sand additives</a:t>
            </a:r>
          </a:p>
          <a:p>
            <a:pPr eaLnBrk="1" hangingPunct="1"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Core </a:t>
            </a:r>
            <a:r>
              <a:rPr lang="en-US" altLang="el-GR" sz="1100" dirty="0">
                <a:cs typeface="Arial" pitchFamily="34" charset="0"/>
              </a:rPr>
              <a:t>sand additives</a:t>
            </a:r>
          </a:p>
          <a:p>
            <a:pPr eaLnBrk="1" hangingPunct="1"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Inorganic binders</a:t>
            </a:r>
            <a:endParaRPr lang="en-US" altLang="el-GR" sz="1100" dirty="0">
              <a:cs typeface="Arial" pitchFamily="34" charset="0"/>
            </a:endParaRPr>
          </a:p>
        </p:txBody>
      </p:sp>
      <p:sp>
        <p:nvSpPr>
          <p:cNvPr id="6184" name="Rectangle 39"/>
          <p:cNvSpPr>
            <a:spLocks/>
          </p:cNvSpPr>
          <p:nvPr/>
        </p:nvSpPr>
        <p:spPr bwMode="auto">
          <a:xfrm>
            <a:off x="3657600" y="3733800"/>
            <a:ext cx="1226298" cy="1172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>
              <a:buClr>
                <a:srgbClr val="636249"/>
              </a:buClr>
              <a:buSzPct val="100000"/>
            </a:pPr>
            <a:r>
              <a:rPr lang="en-US" altLang="el-GR" sz="1400" b="1" dirty="0" smtClean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Construction</a:t>
            </a:r>
          </a:p>
          <a:p>
            <a:pPr eaLnBrk="1" hangingPunct="1"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900" dirty="0" smtClean="0">
                <a:cs typeface="Arial" pitchFamily="34" charset="0"/>
              </a:rPr>
              <a:t> </a:t>
            </a:r>
            <a:r>
              <a:rPr lang="en-US" altLang="el-GR" sz="1100" dirty="0">
                <a:cs typeface="Arial" pitchFamily="34" charset="0"/>
              </a:rPr>
              <a:t> </a:t>
            </a:r>
            <a:r>
              <a:rPr lang="en-US" altLang="el-GR" sz="1100" dirty="0" smtClean="0">
                <a:cs typeface="Arial" pitchFamily="34" charset="0"/>
              </a:rPr>
              <a:t>Building materials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Civil engineering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Cements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Drilling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Cryogenics</a:t>
            </a:r>
          </a:p>
          <a:p>
            <a:pPr eaLnBrk="1" hangingPunct="1">
              <a:lnSpc>
                <a:spcPct val="90000"/>
              </a:lnSpc>
              <a:spcBef>
                <a:spcPts val="175"/>
              </a:spcBef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Other</a:t>
            </a:r>
          </a:p>
        </p:txBody>
      </p:sp>
      <p:sp>
        <p:nvSpPr>
          <p:cNvPr id="6185" name="Rectangle 40"/>
          <p:cNvSpPr>
            <a:spLocks/>
          </p:cNvSpPr>
          <p:nvPr/>
        </p:nvSpPr>
        <p:spPr bwMode="auto">
          <a:xfrm>
            <a:off x="3556000" y="5140325"/>
            <a:ext cx="2032000" cy="1185630"/>
          </a:xfrm>
          <a:prstGeom prst="rect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86" name="Rectangle 41"/>
          <p:cNvSpPr>
            <a:spLocks/>
          </p:cNvSpPr>
          <p:nvPr/>
        </p:nvSpPr>
        <p:spPr bwMode="auto">
          <a:xfrm>
            <a:off x="3589683" y="5145632"/>
            <a:ext cx="1609725" cy="11803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l-GR" sz="1400" b="1" dirty="0" smtClean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Specialties</a:t>
            </a:r>
          </a:p>
          <a:p>
            <a:pPr marL="171450" indent="-171450" eaLnBrk="1" hangingPunct="1">
              <a:buClr>
                <a:srgbClr val="6362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</a:t>
            </a:r>
            <a:r>
              <a:rPr lang="en-US" altLang="el-GR" sz="1100" dirty="0">
                <a:cs typeface="Arial" pitchFamily="34" charset="0"/>
              </a:rPr>
              <a:t>Plastics</a:t>
            </a:r>
          </a:p>
          <a:p>
            <a:pPr marL="171450" indent="-171450" eaLnBrk="1" hangingPunct="1">
              <a:buClr>
                <a:srgbClr val="6362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Glass &amp; ceramics</a:t>
            </a:r>
          </a:p>
          <a:p>
            <a:pPr marL="171450" indent="-171450" eaLnBrk="1" hangingPunct="1">
              <a:buClr>
                <a:srgbClr val="6362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Horticulture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</a:t>
            </a:r>
            <a:r>
              <a:rPr lang="en-US" altLang="el-GR" sz="1100" dirty="0">
                <a:cs typeface="Arial" pitchFamily="34" charset="0"/>
              </a:rPr>
              <a:t>A</a:t>
            </a:r>
            <a:r>
              <a:rPr lang="en-US" altLang="el-GR" sz="1100" dirty="0" smtClean="0">
                <a:cs typeface="Arial" pitchFamily="34" charset="0"/>
              </a:rPr>
              <a:t>bsorbents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1100" dirty="0">
                <a:cs typeface="Arial" pitchFamily="34" charset="0"/>
              </a:rPr>
              <a:t> Paints &amp; Coatings</a:t>
            </a:r>
          </a:p>
          <a:p>
            <a:pPr marL="171450" indent="-171450"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Other</a:t>
            </a:r>
          </a:p>
        </p:txBody>
      </p:sp>
      <p:sp>
        <p:nvSpPr>
          <p:cNvPr id="6187" name="Rectangle 42"/>
          <p:cNvSpPr>
            <a:spLocks/>
          </p:cNvSpPr>
          <p:nvPr/>
        </p:nvSpPr>
        <p:spPr bwMode="auto">
          <a:xfrm>
            <a:off x="3556000" y="1344613"/>
            <a:ext cx="2032000" cy="1143000"/>
          </a:xfrm>
          <a:prstGeom prst="rect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88" name="Rectangle 43"/>
          <p:cNvSpPr>
            <a:spLocks/>
          </p:cNvSpPr>
          <p:nvPr/>
        </p:nvSpPr>
        <p:spPr bwMode="auto">
          <a:xfrm>
            <a:off x="3657600" y="1422400"/>
            <a:ext cx="1609725" cy="993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0" tIns="0" rIns="0" bIns="0">
            <a:spAutoFit/>
          </a:bodyPr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r>
              <a:rPr lang="en-US" altLang="el-GR" sz="1400" b="1" dirty="0" smtClean="0">
                <a:latin typeface="Arial Bold" charset="0"/>
                <a:ea typeface="Arial Bold" charset="0"/>
                <a:cs typeface="Arial Bold" charset="0"/>
                <a:sym typeface="Arial Bold" charset="0"/>
              </a:rPr>
              <a:t>Metallurgy</a:t>
            </a:r>
          </a:p>
          <a:p>
            <a:pPr eaLnBrk="1" hangingPunct="1"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900" dirty="0" smtClean="0">
                <a:cs typeface="Arial" pitchFamily="34" charset="0"/>
              </a:rPr>
              <a:t> </a:t>
            </a:r>
            <a:r>
              <a:rPr lang="en-US" altLang="el-GR" sz="1100" dirty="0" smtClean="0">
                <a:cs typeface="Arial" pitchFamily="34" charset="0"/>
              </a:rPr>
              <a:t>Continuous steel casting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Iron ore pelletizing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Alumina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Refractories</a:t>
            </a:r>
          </a:p>
          <a:p>
            <a:pPr eaLnBrk="1" hangingPunct="1">
              <a:lnSpc>
                <a:spcPct val="90000"/>
              </a:lnSpc>
              <a:buClr>
                <a:srgbClr val="636249"/>
              </a:buClr>
              <a:buSzPct val="100000"/>
              <a:buFont typeface="Arial" pitchFamily="34" charset="0"/>
              <a:buChar char="•"/>
            </a:pPr>
            <a:r>
              <a:rPr lang="en-US" altLang="el-GR" sz="1100" dirty="0" smtClean="0">
                <a:cs typeface="Arial" pitchFamily="34" charset="0"/>
              </a:rPr>
              <a:t> Iron smelting</a:t>
            </a:r>
          </a:p>
        </p:txBody>
      </p:sp>
      <p:sp>
        <p:nvSpPr>
          <p:cNvPr id="6189" name="AutoShape 44"/>
          <p:cNvSpPr>
            <a:spLocks/>
          </p:cNvSpPr>
          <p:nvPr/>
        </p:nvSpPr>
        <p:spPr bwMode="auto">
          <a:xfrm>
            <a:off x="5435600" y="1612900"/>
            <a:ext cx="304800" cy="596900"/>
          </a:xfrm>
          <a:prstGeom prst="diamond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90" name="AutoShape 45"/>
          <p:cNvSpPr>
            <a:spLocks/>
          </p:cNvSpPr>
          <p:nvPr/>
        </p:nvSpPr>
        <p:spPr bwMode="auto">
          <a:xfrm>
            <a:off x="5435600" y="4000500"/>
            <a:ext cx="304800" cy="596900"/>
          </a:xfrm>
          <a:prstGeom prst="diamond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91" name="AutoShape 46"/>
          <p:cNvSpPr>
            <a:spLocks/>
          </p:cNvSpPr>
          <p:nvPr/>
        </p:nvSpPr>
        <p:spPr bwMode="auto">
          <a:xfrm>
            <a:off x="5435600" y="5397500"/>
            <a:ext cx="304800" cy="596900"/>
          </a:xfrm>
          <a:prstGeom prst="diamond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FFFFFF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92" name="Rectangle 47"/>
          <p:cNvSpPr>
            <a:spLocks/>
          </p:cNvSpPr>
          <p:nvPr/>
        </p:nvSpPr>
        <p:spPr bwMode="auto">
          <a:xfrm>
            <a:off x="5791200" y="2641600"/>
            <a:ext cx="2197100" cy="1041400"/>
          </a:xfrm>
          <a:prstGeom prst="rect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93" name="Rectangle 48"/>
          <p:cNvSpPr>
            <a:spLocks/>
          </p:cNvSpPr>
          <p:nvPr/>
        </p:nvSpPr>
        <p:spPr bwMode="auto">
          <a:xfrm>
            <a:off x="5956300" y="3873500"/>
            <a:ext cx="2032000" cy="1041400"/>
          </a:xfrm>
          <a:prstGeom prst="rect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sp>
        <p:nvSpPr>
          <p:cNvPr id="6194" name="Rectangle 49"/>
          <p:cNvSpPr>
            <a:spLocks/>
          </p:cNvSpPr>
          <p:nvPr/>
        </p:nvSpPr>
        <p:spPr bwMode="auto">
          <a:xfrm>
            <a:off x="5803900" y="5105400"/>
            <a:ext cx="2184400" cy="1041400"/>
          </a:xfrm>
          <a:prstGeom prst="rect">
            <a:avLst/>
          </a:prstGeom>
          <a:solidFill>
            <a:srgbClr val="C3C2AD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  <p:txBody>
          <a:bodyPr lIns="0" tIns="0" rIns="0" bIns="0"/>
          <a:lstStyle>
            <a:lvl1pPr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eaLnBrk="1" hangingPunct="1"/>
            <a:endParaRPr lang="el-GR" altLang="el-GR" dirty="0" smtClean="0"/>
          </a:p>
        </p:txBody>
      </p:sp>
      <p:pic>
        <p:nvPicPr>
          <p:cNvPr id="6195" name="Picture 50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81" t="1672" r="18498" b="10265"/>
          <a:stretch>
            <a:fillRect/>
          </a:stretch>
        </p:blipFill>
        <p:spPr bwMode="auto">
          <a:xfrm>
            <a:off x="6921500" y="14097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96" name="Picture 51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833" t="6866" r="9743" b="12747"/>
          <a:stretch>
            <a:fillRect/>
          </a:stretch>
        </p:blipFill>
        <p:spPr bwMode="auto">
          <a:xfrm>
            <a:off x="6921500" y="26416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97" name="Picture 52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847" t="3145" r="18069" b="11475"/>
          <a:stretch>
            <a:fillRect/>
          </a:stretch>
        </p:blipFill>
        <p:spPr bwMode="auto">
          <a:xfrm>
            <a:off x="5803900" y="2641600"/>
            <a:ext cx="1117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98" name="Picture 53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9" t="5554" r="23735" b="3333"/>
          <a:stretch>
            <a:fillRect/>
          </a:stretch>
        </p:blipFill>
        <p:spPr bwMode="auto">
          <a:xfrm>
            <a:off x="8039100" y="38735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199" name="Picture 54"/>
          <p:cNvPicPr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003" t="7141" r="15872" b="2745"/>
          <a:stretch>
            <a:fillRect/>
          </a:stretch>
        </p:blipFill>
        <p:spPr bwMode="auto">
          <a:xfrm>
            <a:off x="6921500" y="38735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00" name="Picture 55"/>
          <p:cNvPicPr>
            <a:picLocks noChangeAspect="1" noChangeArrowheads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29" t="5775" r="20030" b="8102"/>
          <a:stretch>
            <a:fillRect/>
          </a:stretch>
        </p:blipFill>
        <p:spPr bwMode="auto">
          <a:xfrm>
            <a:off x="5791200" y="38735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01" name="Picture 56"/>
          <p:cNvPicPr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70" t="29131" r="2000" b="2419"/>
          <a:stretch>
            <a:fillRect/>
          </a:stretch>
        </p:blipFill>
        <p:spPr bwMode="auto">
          <a:xfrm>
            <a:off x="8051800" y="51054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02" name="Picture 57"/>
          <p:cNvPicPr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52" t="5208" r="21942" b="9375"/>
          <a:stretch>
            <a:fillRect/>
          </a:stretch>
        </p:blipFill>
        <p:spPr bwMode="auto">
          <a:xfrm>
            <a:off x="5791200" y="51054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03" name="Picture 58"/>
          <p:cNvPicPr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537" t="3760" r="27057" b="3760"/>
          <a:stretch>
            <a:fillRect/>
          </a:stretch>
        </p:blipFill>
        <p:spPr bwMode="auto">
          <a:xfrm>
            <a:off x="6921500" y="51054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04" name="Picture 59"/>
          <p:cNvPicPr>
            <a:picLocks noChangeAspect="1" noChangeArrowheads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530" t="35323" r="34254" b="20102"/>
          <a:stretch>
            <a:fillRect/>
          </a:stretch>
        </p:blipFill>
        <p:spPr bwMode="auto">
          <a:xfrm>
            <a:off x="8039100" y="2641600"/>
            <a:ext cx="11303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pic>
        <p:nvPicPr>
          <p:cNvPr id="6205" name="Picture 60"/>
          <p:cNvPicPr>
            <a:picLocks noChangeAspect="1" noChangeArrowheads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615" t="7938" r="3845" b="5835"/>
          <a:stretch>
            <a:fillRect/>
          </a:stretch>
        </p:blipFill>
        <p:spPr bwMode="auto">
          <a:xfrm>
            <a:off x="8039100" y="1409700"/>
            <a:ext cx="1117600" cy="1041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</a:extLst>
        </p:spPr>
      </p:pic>
      <p:sp>
        <p:nvSpPr>
          <p:cNvPr id="6206" name="Rectangle 4"/>
          <p:cNvSpPr>
            <a:spLocks/>
          </p:cNvSpPr>
          <p:nvPr/>
        </p:nvSpPr>
        <p:spPr bwMode="auto">
          <a:xfrm>
            <a:off x="1088308" y="31494"/>
            <a:ext cx="7876179" cy="5891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40639" bIns="0" anchor="ctr"/>
          <a:lstStyle>
            <a:lvl1pPr marL="39688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1pPr>
            <a:lvl2pPr marL="742950" indent="-28575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2pPr>
            <a:lvl3pPr marL="11430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3pPr>
            <a:lvl4pPr marL="16002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4pPr>
            <a:lvl5pPr marL="2057400" indent="-228600" eaLnBrk="0" hangingPunct="0"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200">
                <a:solidFill>
                  <a:srgbClr val="000000"/>
                </a:solidFill>
                <a:latin typeface="Arial" pitchFamily="34" charset="0"/>
                <a:ea typeface="ヒラギノ角ゴ ProN W3" charset="0"/>
                <a:cs typeface="ヒラギノ角ゴ ProN W3" charset="0"/>
                <a:sym typeface="Arial" pitchFamily="34" charset="0"/>
              </a:defRPr>
            </a:lvl9pPr>
          </a:lstStyle>
          <a:p>
            <a:pPr algn="r" eaLnBrk="1" hangingPunct="1"/>
            <a:r>
              <a:rPr lang="en-US" altLang="el-GR" sz="2300" dirty="0" smtClean="0">
                <a:solidFill>
                  <a:srgbClr val="006600"/>
                </a:solidFill>
                <a:ea typeface="Arial Bold" charset="0"/>
                <a:cs typeface="Arial" panose="020B0604020202020204" pitchFamily="34" charset="0"/>
                <a:sym typeface="Arial Bold" charset="0"/>
              </a:rPr>
              <a:t>Transforming natural resources to provide industrial solutions globally to </a:t>
            </a:r>
            <a:r>
              <a:rPr lang="en-US" altLang="el-GR" sz="2300" b="1" dirty="0" smtClean="0">
                <a:solidFill>
                  <a:srgbClr val="006600"/>
                </a:solidFill>
                <a:ea typeface="Arial Bold" charset="0"/>
                <a:cs typeface="Arial" panose="020B0604020202020204" pitchFamily="34" charset="0"/>
                <a:sym typeface="Arial Bold" charset="0"/>
              </a:rPr>
              <a:t>Four key market Segments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8437563" y="6508750"/>
            <a:ext cx="311150" cy="304800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4D0ADE2A-6A6F-4863-9A75-E9E6FC8BF188}" type="slidenum">
              <a:rPr lang="en-US">
                <a:latin typeface="Arial"/>
              </a:rPr>
              <a:pPr>
                <a:defRPr/>
              </a:pPr>
              <a:t>3</a:t>
            </a:fld>
            <a:endParaRPr lang="en-US" dirty="0"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590254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829086" y="97382"/>
            <a:ext cx="8020261" cy="562074"/>
          </a:xfrm>
        </p:spPr>
        <p:txBody>
          <a:bodyPr>
            <a:normAutofit/>
          </a:bodyPr>
          <a:lstStyle/>
          <a:p>
            <a:pPr algn="r"/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Sales per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Segment</a:t>
            </a: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 and per </a:t>
            </a:r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Region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8" y="6487699"/>
            <a:ext cx="755576" cy="3626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4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7" y="6579278"/>
            <a:ext cx="2087885" cy="2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395536" y="764704"/>
            <a:ext cx="293403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/>
              <a:t>Sales </a:t>
            </a:r>
            <a:r>
              <a:rPr lang="en-US" sz="1400" b="1" dirty="0" smtClean="0"/>
              <a:t>2012</a:t>
            </a:r>
          </a:p>
          <a:p>
            <a:r>
              <a:rPr lang="en-US" sz="1400" b="1" dirty="0" smtClean="0"/>
              <a:t>in </a:t>
            </a:r>
            <a:r>
              <a:rPr lang="el-GR" sz="1400" b="1" dirty="0" smtClean="0"/>
              <a:t>€</a:t>
            </a:r>
            <a:r>
              <a:rPr lang="en-US" sz="1400" b="1" dirty="0" smtClean="0"/>
              <a:t> million</a:t>
            </a:r>
            <a:endParaRPr lang="en-US" sz="1400" b="1" dirty="0"/>
          </a:p>
        </p:txBody>
      </p:sp>
      <p:sp>
        <p:nvSpPr>
          <p:cNvPr id="19" name="TextBox 18"/>
          <p:cNvSpPr txBox="1"/>
          <p:nvPr/>
        </p:nvSpPr>
        <p:spPr>
          <a:xfrm>
            <a:off x="3400450" y="764704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-1.6%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572000" y="764704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+21%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724128" y="764704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+8.3%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7740352" y="1321023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+3.2%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267744" y="764704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-2.2%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8400344" y="4869160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+1%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8400344" y="2646148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+9%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8400344" y="3429000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+8%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8400344" y="4149080"/>
            <a:ext cx="81151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>
                <a:latin typeface="Microsoft Sans Serif" pitchFamily="34" charset="0"/>
                <a:cs typeface="Microsoft Sans Serif" pitchFamily="34" charset="0"/>
              </a:rPr>
              <a:t>-1%</a:t>
            </a:r>
            <a:endParaRPr lang="el-GR" sz="1400" dirty="0">
              <a:latin typeface="Microsoft Sans Serif" pitchFamily="34" charset="0"/>
              <a:cs typeface="Microsoft Sans Serif" pitchFamily="34" charset="0"/>
            </a:endParaRPr>
          </a:p>
        </p:txBody>
      </p:sp>
      <p:pic>
        <p:nvPicPr>
          <p:cNvPr id="28" name="Picture 27"/>
          <p:cNvPicPr/>
          <p:nvPr>
            <p:extLst>
              <p:ext uri="{D42A27DB-BD31-4B8C-83A1-F6EECF244321}">
                <p14:modId xmlns:p14="http://schemas.microsoft.com/office/powerpoint/2010/main" val="1038485583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177643" y="1527453"/>
            <a:ext cx="8045995" cy="49204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8859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8" y="1171575"/>
            <a:ext cx="9144000" cy="4273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991917" y="97382"/>
            <a:ext cx="6857430" cy="562074"/>
          </a:xfrm>
        </p:spPr>
        <p:txBody>
          <a:bodyPr>
            <a:noAutofit/>
          </a:bodyPr>
          <a:lstStyle/>
          <a:p>
            <a:pPr lvl="0" algn="r">
              <a:spcBef>
                <a:spcPts val="0"/>
              </a:spcBef>
            </a:pPr>
            <a:r>
              <a:rPr lang="en-US" sz="2400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Global presence with dispersed operations</a:t>
            </a:r>
            <a:endParaRPr lang="en-US" sz="2400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8" y="6487699"/>
            <a:ext cx="755576" cy="3626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7" y="6579278"/>
            <a:ext cx="2087885" cy="2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1115616" y="764704"/>
            <a:ext cx="936104" cy="728107"/>
            <a:chOff x="971600" y="764704"/>
            <a:chExt cx="936104" cy="728107"/>
          </a:xfrm>
        </p:grpSpPr>
        <p:pic>
          <p:nvPicPr>
            <p:cNvPr id="9" name="Picture 28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51013" y="764704"/>
              <a:ext cx="496887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TextBox 30"/>
            <p:cNvSpPr txBox="1">
              <a:spLocks noChangeArrowheads="1"/>
            </p:cNvSpPr>
            <p:nvPr/>
          </p:nvSpPr>
          <p:spPr bwMode="auto">
            <a:xfrm>
              <a:off x="971600" y="891704"/>
              <a:ext cx="647700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30</a:t>
              </a:r>
              <a:endParaRPr lang="en-US" b="1" dirty="0">
                <a:solidFill>
                  <a:srgbClr val="FFC0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1" name="TextBox 33"/>
            <p:cNvSpPr txBox="1">
              <a:spLocks noChangeArrowheads="1"/>
            </p:cNvSpPr>
            <p:nvPr/>
          </p:nvSpPr>
          <p:spPr bwMode="auto">
            <a:xfrm>
              <a:off x="1063675" y="1123479"/>
              <a:ext cx="844029" cy="3693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FFC000"/>
                  </a:solidFill>
                  <a:latin typeface="Arial" pitchFamily="34" charset="0"/>
                  <a:cs typeface="Arial" pitchFamily="34" charset="0"/>
                </a:rPr>
                <a:t>mines</a:t>
              </a:r>
            </a:p>
          </p:txBody>
        </p:sp>
      </p:grpSp>
      <p:grpSp>
        <p:nvGrpSpPr>
          <p:cNvPr id="12" name="Group 11"/>
          <p:cNvGrpSpPr/>
          <p:nvPr/>
        </p:nvGrpSpPr>
        <p:grpSpPr>
          <a:xfrm>
            <a:off x="4127054" y="764704"/>
            <a:ext cx="958850" cy="728663"/>
            <a:chOff x="3983038" y="764704"/>
            <a:chExt cx="958850" cy="728663"/>
          </a:xfrm>
        </p:grpSpPr>
        <p:pic>
          <p:nvPicPr>
            <p:cNvPr id="13" name="Picture 29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435475" y="764704"/>
              <a:ext cx="496888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4" name="TextBox 31"/>
            <p:cNvSpPr txBox="1">
              <a:spLocks noChangeArrowheads="1"/>
            </p:cNvSpPr>
            <p:nvPr/>
          </p:nvSpPr>
          <p:spPr bwMode="auto">
            <a:xfrm>
              <a:off x="3983038" y="890117"/>
              <a:ext cx="669925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b="1" dirty="0" smtClean="0">
                  <a:solidFill>
                    <a:srgbClr val="CCCC00"/>
                  </a:solidFill>
                  <a:latin typeface="Arial" pitchFamily="34" charset="0"/>
                  <a:cs typeface="Arial" pitchFamily="34" charset="0"/>
                </a:rPr>
                <a:t>50</a:t>
              </a:r>
              <a:endParaRPr lang="en-US" b="1" dirty="0">
                <a:solidFill>
                  <a:srgbClr val="CCCC0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5" name="TextBox 34"/>
            <p:cNvSpPr txBox="1">
              <a:spLocks noChangeArrowheads="1"/>
            </p:cNvSpPr>
            <p:nvPr/>
          </p:nvSpPr>
          <p:spPr bwMode="auto">
            <a:xfrm>
              <a:off x="3994150" y="1123479"/>
              <a:ext cx="947738" cy="3698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n-US" b="1" dirty="0">
                  <a:solidFill>
                    <a:srgbClr val="CCCC00"/>
                  </a:solidFill>
                  <a:latin typeface="Arial" pitchFamily="34" charset="0"/>
                  <a:cs typeface="Arial" pitchFamily="34" charset="0"/>
                </a:rPr>
                <a:t>plants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6929437" y="764704"/>
            <a:ext cx="2251075" cy="728107"/>
            <a:chOff x="6785421" y="764704"/>
            <a:chExt cx="2251075" cy="728107"/>
          </a:xfrm>
        </p:grpSpPr>
        <p:pic>
          <p:nvPicPr>
            <p:cNvPr id="17" name="Picture 27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87071" y="764704"/>
              <a:ext cx="496888" cy="4953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8" name="TextBox 32"/>
            <p:cNvSpPr txBox="1">
              <a:spLocks noChangeArrowheads="1"/>
            </p:cNvSpPr>
            <p:nvPr/>
          </p:nvSpPr>
          <p:spPr bwMode="auto">
            <a:xfrm>
              <a:off x="6785421" y="890117"/>
              <a:ext cx="679450" cy="3778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Tahoma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Tahoma" pitchFamily="34" charset="0"/>
                </a:defRPr>
              </a:lvl9pPr>
            </a:lstStyle>
            <a:p>
              <a:pPr eaLnBrk="1" hangingPunct="1"/>
              <a:r>
                <a:rPr lang="el-GR" b="1" dirty="0">
                  <a:solidFill>
                    <a:srgbClr val="CA9544"/>
                  </a:solidFill>
                  <a:latin typeface="Arial" pitchFamily="34" charset="0"/>
                  <a:cs typeface="Arial" pitchFamily="34" charset="0"/>
                </a:rPr>
                <a:t>26</a:t>
              </a:r>
              <a:endParaRPr lang="en-US" b="1" dirty="0">
                <a:solidFill>
                  <a:srgbClr val="CA9544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>
              <a:off x="6799709" y="1123479"/>
              <a:ext cx="2236787" cy="369332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>
                <a:defRPr/>
              </a:pPr>
              <a:r>
                <a:rPr lang="en-US" dirty="0">
                  <a:solidFill>
                    <a:schemeClr val="accent6">
                      <a:lumMod val="75000"/>
                    </a:schemeClr>
                  </a:solidFill>
                  <a:latin typeface="Arial" pitchFamily="34" charset="0"/>
                  <a:cs typeface="Arial" pitchFamily="34" charset="0"/>
                </a:rPr>
                <a:t>Distribution centers</a:t>
              </a:r>
            </a:p>
          </p:txBody>
        </p:sp>
      </p:grpSp>
      <p:sp>
        <p:nvSpPr>
          <p:cNvPr id="32" name="Rectangle 31"/>
          <p:cNvSpPr/>
          <p:nvPr/>
        </p:nvSpPr>
        <p:spPr>
          <a:xfrm>
            <a:off x="1201738" y="5811838"/>
            <a:ext cx="6740525" cy="269875"/>
          </a:xfrm>
          <a:prstGeom prst="rect">
            <a:avLst/>
          </a:prstGeom>
          <a:solidFill>
            <a:srgbClr val="CBCB2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7 countries		42 site locations	886 employees	124 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€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 sales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1201738" y="5491163"/>
            <a:ext cx="6740525" cy="271462"/>
          </a:xfrm>
          <a:prstGeom prst="rect">
            <a:avLst/>
          </a:prstGeom>
          <a:solidFill>
            <a:srgbClr val="B05918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7 countries		26 site locations	530 employees	211 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€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 sales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1201738" y="5178425"/>
            <a:ext cx="6740525" cy="271463"/>
          </a:xfrm>
          <a:prstGeom prst="rect">
            <a:avLst/>
          </a:prstGeom>
          <a:solidFill>
            <a:srgbClr val="606D61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4 countries		25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site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 locations	411 employees	108 </a:t>
            </a:r>
            <a:r>
              <a:rPr kumimoji="0" lang="el-GR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€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 sales</a:t>
            </a:r>
            <a:endParaRPr kumimoji="0" lang="el-GR" sz="12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1201738" y="6111875"/>
            <a:ext cx="6740525" cy="271463"/>
          </a:xfrm>
          <a:prstGeom prst="rect">
            <a:avLst/>
          </a:prstGeom>
          <a:solidFill>
            <a:srgbClr val="7A7653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3 countries		13 site locations	274 employees	  27 </a:t>
            </a:r>
            <a:r>
              <a:rPr kumimoji="0" lang="el-GR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€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</a:rPr>
              <a:t>m sales</a:t>
            </a:r>
            <a:endParaRPr kumimoji="0" lang="el-GR" sz="1200" b="1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776868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2400" dirty="0" smtClean="0">
                <a:solidFill>
                  <a:srgbClr val="006600"/>
                </a:solidFill>
                <a:latin typeface="Arial  "/>
              </a:rPr>
              <a:t>To discuss today: </a:t>
            </a:r>
            <a:r>
              <a:rPr lang="en-US" sz="2400" b="1" dirty="0" smtClean="0">
                <a:solidFill>
                  <a:srgbClr val="006600"/>
                </a:solidFill>
                <a:latin typeface="Arial  "/>
              </a:rPr>
              <a:t>Development of the New Strategy for IM</a:t>
            </a:r>
            <a:endParaRPr lang="el-GR" sz="2400" b="1" dirty="0">
              <a:solidFill>
                <a:srgbClr val="006600"/>
              </a:solidFill>
              <a:latin typeface="Arial  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1520" y="908720"/>
            <a:ext cx="8784976" cy="521744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Questions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Greek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Company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becomes a 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 player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How a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Mining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Company is transformed into an </a:t>
            </a:r>
            <a:r>
              <a:rPr lang="en-US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“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 Solutions provider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”?</a:t>
            </a:r>
            <a:endParaRPr lang="el-G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2400"/>
              </a:spcBef>
              <a:buNone/>
            </a:pP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Answers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Switch from </a:t>
            </a:r>
            <a:r>
              <a:rPr lang="en-US" i="1" dirty="0" smtClean="0">
                <a:latin typeface="Arial" panose="020B0604020202020204" pitchFamily="34" charset="0"/>
                <a:cs typeface="Arial" panose="020B0604020202020204" pitchFamily="34" charset="0"/>
              </a:rPr>
              <a:t>Mine to Market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to “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Market-to-Mine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” approach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Invest in 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People</a:t>
            </a:r>
          </a:p>
          <a:p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Find and secure </a:t>
            </a:r>
            <a:r>
              <a:rPr lang="en-US" b="1" dirty="0" smtClean="0">
                <a:solidFill>
                  <a:srgbClr val="0066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Funding</a:t>
            </a:r>
            <a:endParaRPr lang="el-GR" b="1" dirty="0">
              <a:solidFill>
                <a:srgbClr val="0066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2264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97382"/>
            <a:ext cx="8964487" cy="562074"/>
          </a:xfrm>
        </p:spPr>
        <p:txBody>
          <a:bodyPr>
            <a:noAutofit/>
          </a:bodyPr>
          <a:lstStyle/>
          <a:p>
            <a:pPr lvl="0">
              <a:spcBef>
                <a:spcPts val="0"/>
              </a:spcBef>
            </a:pP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</a:t>
            </a:r>
            <a:r>
              <a:rPr lang="en-US" sz="20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ownstream </a:t>
            </a:r>
            <a:r>
              <a:rPr lang="en-US" sz="2000" b="1" dirty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diversification through </a:t>
            </a:r>
            <a:r>
              <a:rPr lang="en-US" sz="2000" b="1" dirty="0" smtClean="0">
                <a:solidFill>
                  <a:srgbClr val="00B0F0"/>
                </a:solidFill>
                <a:latin typeface="Arial" pitchFamily="34" charset="0"/>
                <a:cs typeface="Arial" pitchFamily="34" charset="0"/>
              </a:rPr>
              <a:t>targeted key-investments</a:t>
            </a:r>
            <a:endParaRPr lang="en-US" sz="2000" b="1" dirty="0">
              <a:solidFill>
                <a:srgbClr val="00B0F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8" y="6487699"/>
            <a:ext cx="755576" cy="3626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t>7</a:t>
            </a:fld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7" y="6579278"/>
            <a:ext cx="2087885" cy="2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" name="Picture 4" descr="history_comp"/>
          <p:cNvPicPr>
            <a:picLocks noGrp="1" noChangeAspect="1" noChangeArrowheads="1"/>
          </p:cNvPicPr>
          <p:nvPr>
            <p:ph sz="half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5500"/>
          <a:stretch>
            <a:fillRect/>
          </a:stretch>
        </p:blipFill>
        <p:spPr>
          <a:xfrm>
            <a:off x="685800" y="5049937"/>
            <a:ext cx="1941513" cy="109696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3" name="Picture 5" descr="Ausschuettung"/>
          <p:cNvPicPr preferRelativeResize="0">
            <a:picLocks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22" t="14992"/>
          <a:stretch>
            <a:fillRect/>
          </a:stretch>
        </p:blipFill>
        <p:spPr>
          <a:xfrm>
            <a:off x="6526213" y="5057874"/>
            <a:ext cx="1939925" cy="1096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Rectangle 39"/>
          <p:cNvSpPr>
            <a:spLocks noChangeArrowheads="1"/>
          </p:cNvSpPr>
          <p:nvPr/>
        </p:nvSpPr>
        <p:spPr bwMode="auto">
          <a:xfrm>
            <a:off x="284228" y="4720950"/>
            <a:ext cx="8748464" cy="306387"/>
          </a:xfrm>
          <a:prstGeom prst="rect">
            <a:avLst/>
          </a:prstGeom>
          <a:gradFill rotWithShape="1">
            <a:gsLst>
              <a:gs pos="0">
                <a:srgbClr val="9AA298">
                  <a:alpha val="42999"/>
                </a:srgbClr>
              </a:gs>
              <a:gs pos="100000">
                <a:srgbClr val="008080">
                  <a:alpha val="56000"/>
                </a:srgbClr>
              </a:gs>
            </a:gsLst>
            <a:lin ang="0" scaled="1"/>
          </a:gradFill>
          <a:ln w="25400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eaLnBrk="0" hangingPunct="0">
              <a:lnSpc>
                <a:spcPct val="100000"/>
              </a:lnSpc>
              <a:spcBef>
                <a:spcPct val="0"/>
              </a:spcBef>
              <a:defRPr/>
            </a:pPr>
            <a:r>
              <a:rPr lang="en-US" sz="1600" b="1" i="1" dirty="0">
                <a:solidFill>
                  <a:srgbClr val="00B05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..from digger &amp; shipper </a:t>
            </a:r>
            <a:r>
              <a:rPr lang="en-US" sz="1600" b="1" i="1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…..                               </a:t>
            </a:r>
            <a:r>
              <a:rPr lang="en-US" sz="1600" b="1" i="1" dirty="0" smtClean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           ...</a:t>
            </a:r>
            <a:r>
              <a:rPr lang="en-US" sz="1600" b="1" i="1" dirty="0">
                <a:solidFill>
                  <a:srgbClr val="0070C0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to an industrial solutions provider</a:t>
            </a:r>
            <a:endParaRPr lang="el-GR" sz="1600" b="1" i="1" dirty="0">
              <a:solidFill>
                <a:srgbClr val="0070C0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pic>
        <p:nvPicPr>
          <p:cNvPr id="45" name="Picture 40" descr="history_comp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583" t="-603" r="5624" b="4819"/>
          <a:stretch>
            <a:fillRect/>
          </a:stretch>
        </p:blipFill>
        <p:spPr>
          <a:xfrm>
            <a:off x="2608263" y="5049937"/>
            <a:ext cx="3908425" cy="10969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41"/>
          <p:cNvSpPr>
            <a:spLocks noChangeArrowheads="1"/>
          </p:cNvSpPr>
          <p:nvPr/>
        </p:nvSpPr>
        <p:spPr bwMode="auto">
          <a:xfrm>
            <a:off x="649351" y="2074962"/>
            <a:ext cx="7920038" cy="71437"/>
          </a:xfrm>
          <a:prstGeom prst="flowChartProcess">
            <a:avLst/>
          </a:prstGeom>
          <a:solidFill>
            <a:srgbClr val="798E6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l-GR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7" name="Text Box 42"/>
          <p:cNvSpPr txBox="1">
            <a:spLocks noChangeArrowheads="1"/>
          </p:cNvSpPr>
          <p:nvPr/>
        </p:nvSpPr>
        <p:spPr bwMode="auto">
          <a:xfrm>
            <a:off x="395536" y="1619349"/>
            <a:ext cx="115093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’98-’99</a:t>
            </a:r>
            <a:endParaRPr lang="el-GR" sz="1200" b="1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8" name="Text Box 43"/>
          <p:cNvSpPr txBox="1">
            <a:spLocks noChangeArrowheads="1"/>
          </p:cNvSpPr>
          <p:nvPr/>
        </p:nvSpPr>
        <p:spPr bwMode="auto">
          <a:xfrm>
            <a:off x="3923928" y="1619349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2003</a:t>
            </a:r>
            <a:endParaRPr lang="el-GR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49" name="Text Box 44"/>
          <p:cNvSpPr txBox="1">
            <a:spLocks noChangeArrowheads="1"/>
          </p:cNvSpPr>
          <p:nvPr/>
        </p:nvSpPr>
        <p:spPr bwMode="auto">
          <a:xfrm>
            <a:off x="5148064" y="1619349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2004</a:t>
            </a:r>
            <a:endParaRPr lang="el-GR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0" name="Text Box 45"/>
          <p:cNvSpPr txBox="1">
            <a:spLocks noChangeArrowheads="1"/>
          </p:cNvSpPr>
          <p:nvPr/>
        </p:nvSpPr>
        <p:spPr bwMode="auto">
          <a:xfrm>
            <a:off x="1512232" y="1619349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2000</a:t>
            </a:r>
            <a:endParaRPr lang="el-GR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1" name="Text Box 46"/>
          <p:cNvSpPr txBox="1">
            <a:spLocks noChangeArrowheads="1"/>
          </p:cNvSpPr>
          <p:nvPr/>
        </p:nvSpPr>
        <p:spPr bwMode="auto">
          <a:xfrm>
            <a:off x="6398215" y="1619349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2007</a:t>
            </a:r>
            <a:endParaRPr lang="el-GR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52" name="Text Box 47"/>
          <p:cNvSpPr txBox="1">
            <a:spLocks noChangeArrowheads="1"/>
          </p:cNvSpPr>
          <p:nvPr/>
        </p:nvSpPr>
        <p:spPr bwMode="auto">
          <a:xfrm>
            <a:off x="2718080" y="1619349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200" b="1" dirty="0">
                <a:solidFill>
                  <a:schemeClr val="tx1"/>
                </a:solidFill>
                <a:cs typeface="Arial" pitchFamily="34" charset="0"/>
              </a:rPr>
              <a:t>2001</a:t>
            </a:r>
            <a:endParaRPr lang="el-GR" sz="1200" dirty="0">
              <a:solidFill>
                <a:schemeClr val="tx1"/>
              </a:solidFill>
              <a:cs typeface="Arial" pitchFamily="34" charset="0"/>
            </a:endParaRPr>
          </a:p>
        </p:txBody>
      </p:sp>
      <p:grpSp>
        <p:nvGrpSpPr>
          <p:cNvPr id="53" name="Group 48"/>
          <p:cNvGrpSpPr>
            <a:grpSpLocks/>
          </p:cNvGrpSpPr>
          <p:nvPr/>
        </p:nvGrpSpPr>
        <p:grpSpPr bwMode="auto">
          <a:xfrm>
            <a:off x="3275558" y="1967012"/>
            <a:ext cx="288925" cy="638175"/>
            <a:chOff x="2335" y="1231"/>
            <a:chExt cx="182" cy="402"/>
          </a:xfrm>
        </p:grpSpPr>
        <p:sp>
          <p:nvSpPr>
            <p:cNvPr id="54" name="AutoShape 49"/>
            <p:cNvSpPr>
              <a:spLocks noChangeArrowheads="1"/>
            </p:cNvSpPr>
            <p:nvPr/>
          </p:nvSpPr>
          <p:spPr bwMode="auto">
            <a:xfrm rot="10800000">
              <a:off x="2335" y="1231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5" name="AutoShape 50"/>
            <p:cNvSpPr>
              <a:spLocks noChangeArrowheads="1"/>
            </p:cNvSpPr>
            <p:nvPr/>
          </p:nvSpPr>
          <p:spPr bwMode="auto">
            <a:xfrm rot="10800000">
              <a:off x="2378" y="1275"/>
              <a:ext cx="95" cy="95"/>
            </a:xfrm>
            <a:prstGeom prst="flowChartConnector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AutoShape 51"/>
            <p:cNvSpPr>
              <a:spLocks noChangeArrowheads="1"/>
            </p:cNvSpPr>
            <p:nvPr/>
          </p:nvSpPr>
          <p:spPr bwMode="auto">
            <a:xfrm rot="10800000">
              <a:off x="2369" y="1407"/>
              <a:ext cx="114" cy="226"/>
            </a:xfrm>
            <a:prstGeom prst="upArrow">
              <a:avLst>
                <a:gd name="adj1" fmla="val 50000"/>
                <a:gd name="adj2" fmla="val 49561"/>
              </a:avLst>
            </a:pr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7" name="Group 52"/>
          <p:cNvGrpSpPr>
            <a:grpSpLocks/>
          </p:cNvGrpSpPr>
          <p:nvPr/>
        </p:nvGrpSpPr>
        <p:grpSpPr bwMode="auto">
          <a:xfrm>
            <a:off x="2051571" y="1965424"/>
            <a:ext cx="288925" cy="625475"/>
            <a:chOff x="1685" y="1230"/>
            <a:chExt cx="182" cy="394"/>
          </a:xfrm>
        </p:grpSpPr>
        <p:sp>
          <p:nvSpPr>
            <p:cNvPr id="58" name="AutoShape 53"/>
            <p:cNvSpPr>
              <a:spLocks noChangeArrowheads="1"/>
            </p:cNvSpPr>
            <p:nvPr/>
          </p:nvSpPr>
          <p:spPr bwMode="auto">
            <a:xfrm>
              <a:off x="1685" y="1230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9" name="AutoShape 54"/>
            <p:cNvSpPr>
              <a:spLocks noChangeArrowheads="1"/>
            </p:cNvSpPr>
            <p:nvPr/>
          </p:nvSpPr>
          <p:spPr bwMode="auto">
            <a:xfrm>
              <a:off x="1728" y="1272"/>
              <a:ext cx="95" cy="95"/>
            </a:xfrm>
            <a:prstGeom prst="flowChartConnector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0" name="AutoShape 55"/>
            <p:cNvSpPr>
              <a:spLocks noChangeArrowheads="1"/>
            </p:cNvSpPr>
            <p:nvPr/>
          </p:nvSpPr>
          <p:spPr bwMode="auto">
            <a:xfrm flipV="1">
              <a:off x="1719" y="1398"/>
              <a:ext cx="114" cy="226"/>
            </a:xfrm>
            <a:prstGeom prst="upArrow">
              <a:avLst>
                <a:gd name="adj1" fmla="val 50000"/>
                <a:gd name="adj2" fmla="val 49561"/>
              </a:avLst>
            </a:pr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1" name="Group 56"/>
          <p:cNvGrpSpPr>
            <a:grpSpLocks/>
          </p:cNvGrpSpPr>
          <p:nvPr/>
        </p:nvGrpSpPr>
        <p:grpSpPr bwMode="auto">
          <a:xfrm>
            <a:off x="827584" y="1965424"/>
            <a:ext cx="288925" cy="625475"/>
            <a:chOff x="476" y="1230"/>
            <a:chExt cx="182" cy="394"/>
          </a:xfrm>
        </p:grpSpPr>
        <p:sp>
          <p:nvSpPr>
            <p:cNvPr id="62" name="AutoShape 57"/>
            <p:cNvSpPr>
              <a:spLocks noChangeArrowheads="1"/>
            </p:cNvSpPr>
            <p:nvPr/>
          </p:nvSpPr>
          <p:spPr bwMode="auto">
            <a:xfrm>
              <a:off x="476" y="1230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3" name="AutoShape 58"/>
            <p:cNvSpPr>
              <a:spLocks noChangeArrowheads="1"/>
            </p:cNvSpPr>
            <p:nvPr/>
          </p:nvSpPr>
          <p:spPr bwMode="auto">
            <a:xfrm>
              <a:off x="519" y="1272"/>
              <a:ext cx="95" cy="95"/>
            </a:xfrm>
            <a:prstGeom prst="flowChartConnector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4" name="AutoShape 59"/>
            <p:cNvSpPr>
              <a:spLocks noChangeArrowheads="1"/>
            </p:cNvSpPr>
            <p:nvPr/>
          </p:nvSpPr>
          <p:spPr bwMode="auto">
            <a:xfrm flipV="1">
              <a:off x="510" y="1398"/>
              <a:ext cx="114" cy="226"/>
            </a:xfrm>
            <a:prstGeom prst="upArrow">
              <a:avLst>
                <a:gd name="adj1" fmla="val 50000"/>
                <a:gd name="adj2" fmla="val 49561"/>
              </a:avLst>
            </a:pr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5" name="Group 60"/>
          <p:cNvGrpSpPr>
            <a:grpSpLocks/>
          </p:cNvGrpSpPr>
          <p:nvPr/>
        </p:nvGrpSpPr>
        <p:grpSpPr bwMode="auto">
          <a:xfrm>
            <a:off x="4499545" y="1965424"/>
            <a:ext cx="288925" cy="625475"/>
            <a:chOff x="3016" y="1230"/>
            <a:chExt cx="182" cy="394"/>
          </a:xfrm>
        </p:grpSpPr>
        <p:sp>
          <p:nvSpPr>
            <p:cNvPr id="66" name="AutoShape 61"/>
            <p:cNvSpPr>
              <a:spLocks noChangeArrowheads="1"/>
            </p:cNvSpPr>
            <p:nvPr/>
          </p:nvSpPr>
          <p:spPr bwMode="auto">
            <a:xfrm>
              <a:off x="3016" y="1230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7" name="AutoShape 62"/>
            <p:cNvSpPr>
              <a:spLocks noChangeArrowheads="1"/>
            </p:cNvSpPr>
            <p:nvPr/>
          </p:nvSpPr>
          <p:spPr bwMode="auto">
            <a:xfrm>
              <a:off x="3059" y="1272"/>
              <a:ext cx="95" cy="95"/>
            </a:xfrm>
            <a:prstGeom prst="flowChartConnector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68" name="AutoShape 63"/>
            <p:cNvSpPr>
              <a:spLocks noChangeArrowheads="1"/>
            </p:cNvSpPr>
            <p:nvPr/>
          </p:nvSpPr>
          <p:spPr bwMode="auto">
            <a:xfrm flipV="1">
              <a:off x="3050" y="1398"/>
              <a:ext cx="114" cy="226"/>
            </a:xfrm>
            <a:prstGeom prst="upArrow">
              <a:avLst>
                <a:gd name="adj1" fmla="val 50000"/>
                <a:gd name="adj2" fmla="val 49561"/>
              </a:avLst>
            </a:pr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69" name="Group 64"/>
          <p:cNvGrpSpPr>
            <a:grpSpLocks/>
          </p:cNvGrpSpPr>
          <p:nvPr/>
        </p:nvGrpSpPr>
        <p:grpSpPr bwMode="auto">
          <a:xfrm>
            <a:off x="5723532" y="1957487"/>
            <a:ext cx="288925" cy="638175"/>
            <a:chOff x="3663" y="1225"/>
            <a:chExt cx="182" cy="402"/>
          </a:xfrm>
        </p:grpSpPr>
        <p:sp>
          <p:nvSpPr>
            <p:cNvPr id="70" name="AutoShape 65"/>
            <p:cNvSpPr>
              <a:spLocks noChangeArrowheads="1"/>
            </p:cNvSpPr>
            <p:nvPr/>
          </p:nvSpPr>
          <p:spPr bwMode="auto">
            <a:xfrm rot="10800000">
              <a:off x="3663" y="1225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1" name="AutoShape 66"/>
            <p:cNvSpPr>
              <a:spLocks noChangeArrowheads="1"/>
            </p:cNvSpPr>
            <p:nvPr/>
          </p:nvSpPr>
          <p:spPr bwMode="auto">
            <a:xfrm rot="10800000">
              <a:off x="3706" y="1269"/>
              <a:ext cx="95" cy="95"/>
            </a:xfrm>
            <a:prstGeom prst="flowChartConnector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2" name="AutoShape 67"/>
            <p:cNvSpPr>
              <a:spLocks noChangeArrowheads="1"/>
            </p:cNvSpPr>
            <p:nvPr/>
          </p:nvSpPr>
          <p:spPr bwMode="auto">
            <a:xfrm rot="10800000">
              <a:off x="3697" y="1401"/>
              <a:ext cx="114" cy="226"/>
            </a:xfrm>
            <a:prstGeom prst="upArrow">
              <a:avLst>
                <a:gd name="adj1" fmla="val 50000"/>
                <a:gd name="adj2" fmla="val 49561"/>
              </a:avLst>
            </a:pr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73" name="Group 68"/>
          <p:cNvGrpSpPr>
            <a:grpSpLocks/>
          </p:cNvGrpSpPr>
          <p:nvPr/>
        </p:nvGrpSpPr>
        <p:grpSpPr bwMode="auto">
          <a:xfrm>
            <a:off x="8171507" y="1965424"/>
            <a:ext cx="288925" cy="625475"/>
            <a:chOff x="4332" y="1230"/>
            <a:chExt cx="182" cy="394"/>
          </a:xfrm>
        </p:grpSpPr>
        <p:sp>
          <p:nvSpPr>
            <p:cNvPr id="74" name="AutoShape 69"/>
            <p:cNvSpPr>
              <a:spLocks noChangeArrowheads="1"/>
            </p:cNvSpPr>
            <p:nvPr/>
          </p:nvSpPr>
          <p:spPr bwMode="auto">
            <a:xfrm>
              <a:off x="4332" y="1230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5" name="AutoShape 70"/>
            <p:cNvSpPr>
              <a:spLocks noChangeArrowheads="1"/>
            </p:cNvSpPr>
            <p:nvPr/>
          </p:nvSpPr>
          <p:spPr bwMode="auto">
            <a:xfrm>
              <a:off x="4375" y="1272"/>
              <a:ext cx="95" cy="95"/>
            </a:xfrm>
            <a:prstGeom prst="flowChartConnector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76" name="AutoShape 71"/>
            <p:cNvSpPr>
              <a:spLocks noChangeArrowheads="1"/>
            </p:cNvSpPr>
            <p:nvPr/>
          </p:nvSpPr>
          <p:spPr bwMode="auto">
            <a:xfrm flipV="1">
              <a:off x="4366" y="1398"/>
              <a:ext cx="114" cy="226"/>
            </a:xfrm>
            <a:prstGeom prst="upArrow">
              <a:avLst>
                <a:gd name="adj1" fmla="val 50000"/>
                <a:gd name="adj2" fmla="val 49561"/>
              </a:avLst>
            </a:pr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77" name="Rectangle 72"/>
          <p:cNvSpPr>
            <a:spLocks noChangeArrowheads="1"/>
          </p:cNvSpPr>
          <p:nvPr/>
        </p:nvSpPr>
        <p:spPr bwMode="auto">
          <a:xfrm>
            <a:off x="527869" y="2681488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 err="1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Otavi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8" name="Rectangle 73"/>
          <p:cNvSpPr>
            <a:spLocks noChangeArrowheads="1"/>
          </p:cNvSpPr>
          <p:nvPr/>
        </p:nvSpPr>
        <p:spPr bwMode="auto">
          <a:xfrm>
            <a:off x="547237" y="2931767"/>
            <a:ext cx="862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Mykobar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9" name="Rectangle 74"/>
          <p:cNvSpPr>
            <a:spLocks noChangeArrowheads="1"/>
          </p:cNvSpPr>
          <p:nvPr/>
        </p:nvSpPr>
        <p:spPr bwMode="auto">
          <a:xfrm>
            <a:off x="1754544" y="2721074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IKO</a:t>
            </a:r>
            <a:endParaRPr lang="el-G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0" name="Rectangle 75"/>
          <p:cNvSpPr>
            <a:spLocks noChangeArrowheads="1"/>
          </p:cNvSpPr>
          <p:nvPr/>
        </p:nvSpPr>
        <p:spPr bwMode="auto">
          <a:xfrm>
            <a:off x="3029099" y="2721074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S&amp;B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Hungary</a:t>
            </a:r>
            <a:endParaRPr lang="el-G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1" name="Rectangle 76"/>
          <p:cNvSpPr>
            <a:spLocks noChangeArrowheads="1"/>
          </p:cNvSpPr>
          <p:nvPr/>
        </p:nvSpPr>
        <p:spPr bwMode="auto">
          <a:xfrm>
            <a:off x="4238567" y="2721074"/>
            <a:ext cx="862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S&amp;B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Bulgaria</a:t>
            </a:r>
            <a:endParaRPr lang="el-G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2" name="Rectangle 77"/>
          <p:cNvSpPr>
            <a:spLocks noChangeArrowheads="1"/>
          </p:cNvSpPr>
          <p:nvPr/>
        </p:nvSpPr>
        <p:spPr bwMode="auto">
          <a:xfrm>
            <a:off x="5471528" y="2721074"/>
            <a:ext cx="862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Stollberg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Group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3" name="Rectangle 78"/>
          <p:cNvSpPr>
            <a:spLocks noChangeArrowheads="1"/>
          </p:cNvSpPr>
          <p:nvPr/>
        </p:nvSpPr>
        <p:spPr bwMode="auto">
          <a:xfrm>
            <a:off x="6678520" y="2636912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Hill &amp; Griffith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4" name="Rectangle 79"/>
          <p:cNvSpPr>
            <a:spLocks noChangeArrowheads="1"/>
          </p:cNvSpPr>
          <p:nvPr/>
        </p:nvSpPr>
        <p:spPr bwMode="auto">
          <a:xfrm>
            <a:off x="6714333" y="2915800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CEBO JV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5" name="Rectangle 80"/>
          <p:cNvSpPr>
            <a:spLocks noChangeArrowheads="1"/>
          </p:cNvSpPr>
          <p:nvPr/>
        </p:nvSpPr>
        <p:spPr bwMode="auto">
          <a:xfrm>
            <a:off x="519932" y="3386237"/>
            <a:ext cx="862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Perlite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Mineral Trading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Bentonite</a:t>
            </a:r>
            <a:endParaRPr lang="el-GR" sz="120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6" name="Rectangle 81"/>
          <p:cNvSpPr>
            <a:spLocks noChangeArrowheads="1"/>
          </p:cNvSpPr>
          <p:nvPr/>
        </p:nvSpPr>
        <p:spPr bwMode="auto">
          <a:xfrm>
            <a:off x="1811694" y="3386237"/>
            <a:ext cx="862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Bentonite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7" name="Rectangle 82"/>
          <p:cNvSpPr>
            <a:spLocks noChangeArrowheads="1"/>
          </p:cNvSpPr>
          <p:nvPr/>
        </p:nvSpPr>
        <p:spPr bwMode="auto">
          <a:xfrm>
            <a:off x="3046562" y="3386237"/>
            <a:ext cx="862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Bentonite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8" name="Rectangle 83"/>
          <p:cNvSpPr>
            <a:spLocks noChangeArrowheads="1"/>
          </p:cNvSpPr>
          <p:nvPr/>
        </p:nvSpPr>
        <p:spPr bwMode="auto">
          <a:xfrm>
            <a:off x="4221104" y="3386237"/>
            <a:ext cx="862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Bentonite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l-GR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Perlite</a:t>
            </a:r>
          </a:p>
        </p:txBody>
      </p:sp>
      <p:sp>
        <p:nvSpPr>
          <p:cNvPr id="89" name="Rectangle 84"/>
          <p:cNvSpPr>
            <a:spLocks noChangeArrowheads="1"/>
          </p:cNvSpPr>
          <p:nvPr/>
        </p:nvSpPr>
        <p:spPr bwMode="auto">
          <a:xfrm>
            <a:off x="5544553" y="3386237"/>
            <a:ext cx="862012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Fluxes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0" name="Rectangle 85"/>
          <p:cNvSpPr>
            <a:spLocks noChangeArrowheads="1"/>
          </p:cNvSpPr>
          <p:nvPr/>
        </p:nvSpPr>
        <p:spPr bwMode="auto">
          <a:xfrm>
            <a:off x="6704808" y="3386237"/>
            <a:ext cx="862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Bentonite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1" name="Rectangle 86"/>
          <p:cNvSpPr>
            <a:spLocks noChangeArrowheads="1"/>
          </p:cNvSpPr>
          <p:nvPr/>
        </p:nvSpPr>
        <p:spPr bwMode="auto">
          <a:xfrm>
            <a:off x="467544" y="4054574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Pelletising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Horticulture</a:t>
            </a:r>
            <a:endParaRPr lang="el-G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2" name="Rectangle 87"/>
          <p:cNvSpPr>
            <a:spLocks noChangeArrowheads="1"/>
          </p:cNvSpPr>
          <p:nvPr/>
        </p:nvSpPr>
        <p:spPr bwMode="auto">
          <a:xfrm>
            <a:off x="1756132" y="4054574"/>
            <a:ext cx="862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Foundry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Civil engineering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 litter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Specialties</a:t>
            </a:r>
            <a:endParaRPr lang="el-G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3" name="Rectangle 88"/>
          <p:cNvSpPr>
            <a:spLocks noChangeArrowheads="1"/>
          </p:cNvSpPr>
          <p:nvPr/>
        </p:nvSpPr>
        <p:spPr bwMode="auto">
          <a:xfrm>
            <a:off x="2987824" y="4054574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Civil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engineering</a:t>
            </a:r>
            <a:endParaRPr lang="el-G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4" name="Rectangle 89"/>
          <p:cNvSpPr>
            <a:spLocks noChangeArrowheads="1"/>
          </p:cNvSpPr>
          <p:nvPr/>
        </p:nvSpPr>
        <p:spPr bwMode="auto">
          <a:xfrm>
            <a:off x="4227454" y="3987899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Civil engineering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Cat litter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Construction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Horticulture</a:t>
            </a:r>
            <a:endParaRPr lang="el-G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5" name="Rectangle 90"/>
          <p:cNvSpPr>
            <a:spLocks noChangeArrowheads="1"/>
          </p:cNvSpPr>
          <p:nvPr/>
        </p:nvSpPr>
        <p:spPr bwMode="auto">
          <a:xfrm>
            <a:off x="5542965" y="4054574"/>
            <a:ext cx="862013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Continuous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steel casting</a:t>
            </a:r>
            <a:endParaRPr lang="el-G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6" name="Rectangle 91"/>
          <p:cNvSpPr>
            <a:spLocks noChangeArrowheads="1"/>
          </p:cNvSpPr>
          <p:nvPr/>
        </p:nvSpPr>
        <p:spPr bwMode="auto">
          <a:xfrm>
            <a:off x="6731796" y="4054574"/>
            <a:ext cx="862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Foundry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Drilling</a:t>
            </a:r>
            <a:endParaRPr lang="el-G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7" name="Line 92"/>
          <p:cNvSpPr>
            <a:spLocks noChangeShapeType="1"/>
          </p:cNvSpPr>
          <p:nvPr/>
        </p:nvSpPr>
        <p:spPr bwMode="auto">
          <a:xfrm>
            <a:off x="611188" y="3343374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320040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8" name="Line 93"/>
          <p:cNvSpPr>
            <a:spLocks noChangeShapeType="1"/>
          </p:cNvSpPr>
          <p:nvPr/>
        </p:nvSpPr>
        <p:spPr bwMode="auto">
          <a:xfrm>
            <a:off x="611188" y="3940274"/>
            <a:ext cx="7921625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320040"/>
          <a:lstStyle/>
          <a:p>
            <a:endParaRPr lang="en-US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9" name="Text Box 94"/>
          <p:cNvSpPr txBox="1">
            <a:spLocks noChangeArrowheads="1"/>
          </p:cNvSpPr>
          <p:nvPr/>
        </p:nvSpPr>
        <p:spPr bwMode="auto">
          <a:xfrm>
            <a:off x="684213" y="836712"/>
            <a:ext cx="7775575" cy="723275"/>
          </a:xfrm>
          <a:prstGeom prst="rect">
            <a:avLst/>
          </a:prstGeom>
          <a:gradFill rotWithShape="1">
            <a:gsLst>
              <a:gs pos="0">
                <a:srgbClr val="568E79">
                  <a:alpha val="70000"/>
                </a:srgbClr>
              </a:gs>
              <a:gs pos="50000">
                <a:srgbClr val="568E79">
                  <a:gamma/>
                  <a:tint val="33725"/>
                  <a:invGamma/>
                </a:srgbClr>
              </a:gs>
              <a:gs pos="100000">
                <a:srgbClr val="568E79">
                  <a:alpha val="70000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0" rIns="320040">
            <a:spAutoFit/>
          </a:bodyPr>
          <a:lstStyle/>
          <a:p>
            <a:pPr algn="ctr">
              <a:spcBef>
                <a:spcPts val="600"/>
              </a:spcBef>
              <a:defRPr/>
            </a:pPr>
            <a:r>
              <a:rPr lang="el-GR" sz="18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€</a:t>
            </a:r>
            <a:r>
              <a:rPr lang="en-US" sz="1800" dirty="0" smtClean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230+ </a:t>
            </a: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million in key acquisitions </a:t>
            </a:r>
          </a:p>
          <a:p>
            <a:pPr algn="ctr">
              <a:spcBef>
                <a:spcPts val="600"/>
              </a:spcBef>
              <a:defRPr/>
            </a:pPr>
            <a:r>
              <a:rPr lang="en-US" sz="1800" dirty="0">
                <a:solidFill>
                  <a:schemeClr val="tx1"/>
                </a:solidFill>
                <a:latin typeface="Arial" pitchFamily="34" charset="0"/>
                <a:ea typeface="MS PGothic" pitchFamily="34" charset="-128"/>
                <a:cs typeface="Arial" pitchFamily="34" charset="0"/>
              </a:rPr>
              <a:t>for geographical, downstream and applications diversification</a:t>
            </a:r>
            <a:endParaRPr lang="el-GR" sz="1800" dirty="0">
              <a:solidFill>
                <a:schemeClr val="tx1"/>
              </a:solidFill>
              <a:latin typeface="Arial" pitchFamily="34" charset="0"/>
              <a:ea typeface="MS PGothic" pitchFamily="34" charset="-128"/>
              <a:cs typeface="Arial" pitchFamily="34" charset="0"/>
            </a:endParaRPr>
          </a:p>
        </p:txBody>
      </p:sp>
      <p:grpSp>
        <p:nvGrpSpPr>
          <p:cNvPr id="100" name="Group 68"/>
          <p:cNvGrpSpPr>
            <a:grpSpLocks/>
          </p:cNvGrpSpPr>
          <p:nvPr/>
        </p:nvGrpSpPr>
        <p:grpSpPr bwMode="auto">
          <a:xfrm>
            <a:off x="6947519" y="1957717"/>
            <a:ext cx="288925" cy="625475"/>
            <a:chOff x="4332" y="1230"/>
            <a:chExt cx="182" cy="394"/>
          </a:xfrm>
        </p:grpSpPr>
        <p:sp>
          <p:nvSpPr>
            <p:cNvPr id="101" name="AutoShape 69"/>
            <p:cNvSpPr>
              <a:spLocks noChangeArrowheads="1"/>
            </p:cNvSpPr>
            <p:nvPr/>
          </p:nvSpPr>
          <p:spPr bwMode="auto">
            <a:xfrm>
              <a:off x="4332" y="1230"/>
              <a:ext cx="182" cy="181"/>
            </a:xfrm>
            <a:custGeom>
              <a:avLst/>
              <a:gdLst>
                <a:gd name="T0" fmla="*/ 0 w 21600"/>
                <a:gd name="T1" fmla="*/ 0 h 21600"/>
                <a:gd name="T2" fmla="*/ 0 w 21600"/>
                <a:gd name="T3" fmla="*/ 0 h 21600"/>
                <a:gd name="T4" fmla="*/ 0 w 21600"/>
                <a:gd name="T5" fmla="*/ 0 h 21600"/>
                <a:gd name="T6" fmla="*/ 0 w 21600"/>
                <a:gd name="T7" fmla="*/ 0 h 21600"/>
                <a:gd name="T8" fmla="*/ 0 w 21600"/>
                <a:gd name="T9" fmla="*/ 0 h 21600"/>
                <a:gd name="T10" fmla="*/ 0 w 21600"/>
                <a:gd name="T11" fmla="*/ 0 h 21600"/>
                <a:gd name="T12" fmla="*/ 0 w 21600"/>
                <a:gd name="T13" fmla="*/ 0 h 21600"/>
                <a:gd name="T14" fmla="*/ 0 w 21600"/>
                <a:gd name="T15" fmla="*/ 0 h 21600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3204 w 21600"/>
                <a:gd name="T25" fmla="*/ 3222 h 21600"/>
                <a:gd name="T26" fmla="*/ 18396 w 21600"/>
                <a:gd name="T27" fmla="*/ 18378 h 21600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1600" h="21600">
                  <a:moveTo>
                    <a:pt x="0" y="10800"/>
                  </a:moveTo>
                  <a:cubicBezTo>
                    <a:pt x="0" y="4835"/>
                    <a:pt x="4835" y="0"/>
                    <a:pt x="10800" y="0"/>
                  </a:cubicBezTo>
                  <a:cubicBezTo>
                    <a:pt x="16765" y="0"/>
                    <a:pt x="21600" y="4835"/>
                    <a:pt x="21600" y="10800"/>
                  </a:cubicBezTo>
                  <a:cubicBezTo>
                    <a:pt x="21600" y="16765"/>
                    <a:pt x="16765" y="21600"/>
                    <a:pt x="10800" y="21600"/>
                  </a:cubicBezTo>
                  <a:cubicBezTo>
                    <a:pt x="4835" y="21600"/>
                    <a:pt x="0" y="16765"/>
                    <a:pt x="0" y="10800"/>
                  </a:cubicBezTo>
                  <a:close/>
                  <a:moveTo>
                    <a:pt x="5400" y="10800"/>
                  </a:moveTo>
                  <a:cubicBezTo>
                    <a:pt x="5400" y="13782"/>
                    <a:pt x="7818" y="16200"/>
                    <a:pt x="10800" y="16200"/>
                  </a:cubicBezTo>
                  <a:cubicBezTo>
                    <a:pt x="13782" y="16200"/>
                    <a:pt x="16200" y="13782"/>
                    <a:pt x="16200" y="10800"/>
                  </a:cubicBezTo>
                  <a:cubicBezTo>
                    <a:pt x="16200" y="7818"/>
                    <a:pt x="13782" y="5400"/>
                    <a:pt x="10800" y="5400"/>
                  </a:cubicBezTo>
                  <a:cubicBezTo>
                    <a:pt x="7818" y="5400"/>
                    <a:pt x="5400" y="7818"/>
                    <a:pt x="5400" y="10800"/>
                  </a:cubicBezTo>
                  <a:close/>
                </a:path>
              </a:pathLst>
            </a:cu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2" name="AutoShape 70"/>
            <p:cNvSpPr>
              <a:spLocks noChangeArrowheads="1"/>
            </p:cNvSpPr>
            <p:nvPr/>
          </p:nvSpPr>
          <p:spPr bwMode="auto">
            <a:xfrm>
              <a:off x="4375" y="1272"/>
              <a:ext cx="95" cy="95"/>
            </a:xfrm>
            <a:prstGeom prst="flowChartConnector">
              <a:avLst/>
            </a:prstGeom>
            <a:solidFill>
              <a:srgbClr val="4D4D4D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03" name="AutoShape 71"/>
            <p:cNvSpPr>
              <a:spLocks noChangeArrowheads="1"/>
            </p:cNvSpPr>
            <p:nvPr/>
          </p:nvSpPr>
          <p:spPr bwMode="auto">
            <a:xfrm flipV="1">
              <a:off x="4366" y="1398"/>
              <a:ext cx="114" cy="226"/>
            </a:xfrm>
            <a:prstGeom prst="upArrow">
              <a:avLst>
                <a:gd name="adj1" fmla="val 50000"/>
                <a:gd name="adj2" fmla="val 49561"/>
              </a:avLst>
            </a:prstGeom>
            <a:solidFill>
              <a:srgbClr val="798E6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vert="eaVert" wrap="none" anchor="ctr"/>
            <a:lstStyle/>
            <a:p>
              <a:endParaRPr lang="el-GR" dirty="0"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04" name="Text Box 46"/>
          <p:cNvSpPr txBox="1">
            <a:spLocks noChangeArrowheads="1"/>
          </p:cNvSpPr>
          <p:nvPr/>
        </p:nvSpPr>
        <p:spPr bwMode="auto">
          <a:xfrm>
            <a:off x="7596063" y="1619656"/>
            <a:ext cx="1368425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 sz="900">
                <a:solidFill>
                  <a:srgbClr val="5E5E5E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algn="ctr">
              <a:lnSpc>
                <a:spcPct val="100000"/>
              </a:lnSpc>
              <a:spcBef>
                <a:spcPct val="50000"/>
              </a:spcBef>
            </a:pPr>
            <a:r>
              <a:rPr lang="en-US" sz="1200" b="1" dirty="0" smtClean="0">
                <a:solidFill>
                  <a:schemeClr val="tx1"/>
                </a:solidFill>
                <a:cs typeface="Arial" pitchFamily="34" charset="0"/>
              </a:rPr>
              <a:t>2012</a:t>
            </a:r>
            <a:endParaRPr lang="el-GR" sz="1200" dirty="0">
              <a:solidFill>
                <a:schemeClr val="tx1"/>
              </a:solidFill>
              <a:cs typeface="Arial" pitchFamily="34" charset="0"/>
            </a:endParaRPr>
          </a:p>
        </p:txBody>
      </p:sp>
      <p:sp>
        <p:nvSpPr>
          <p:cNvPr id="105" name="Rectangle 85"/>
          <p:cNvSpPr>
            <a:spLocks noChangeArrowheads="1"/>
          </p:cNvSpPr>
          <p:nvPr/>
        </p:nvSpPr>
        <p:spPr bwMode="auto">
          <a:xfrm>
            <a:off x="7814443" y="3411856"/>
            <a:ext cx="862013" cy="5032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Wollastonite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latin typeface="Arial" pitchFamily="34" charset="0"/>
                <a:cs typeface="Arial" pitchFamily="34" charset="0"/>
              </a:rPr>
              <a:t>Tripoli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6" name="Rectangle 77"/>
          <p:cNvSpPr>
            <a:spLocks noChangeArrowheads="1"/>
          </p:cNvSpPr>
          <p:nvPr/>
        </p:nvSpPr>
        <p:spPr bwMode="auto">
          <a:xfrm>
            <a:off x="7884368" y="2718064"/>
            <a:ext cx="862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NYCO 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2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Minerals</a:t>
            </a:r>
            <a:endParaRPr lang="el-GR" sz="12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7" name="Rectangle 91"/>
          <p:cNvSpPr>
            <a:spLocks noChangeArrowheads="1"/>
          </p:cNvSpPr>
          <p:nvPr/>
        </p:nvSpPr>
        <p:spPr bwMode="auto">
          <a:xfrm>
            <a:off x="7886452" y="4058784"/>
            <a:ext cx="862012" cy="5032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>
                    <a:alpha val="43137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Plastics</a:t>
            </a: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>
                <a:latin typeface="Arial" pitchFamily="34" charset="0"/>
                <a:cs typeface="Arial" pitchFamily="34" charset="0"/>
              </a:rPr>
              <a:t>Paints</a:t>
            </a:r>
            <a:endParaRPr lang="en-US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  <a:p>
            <a:pPr algn="ctr" eaLnBrk="0" hangingPunct="0">
              <a:lnSpc>
                <a:spcPct val="100000"/>
              </a:lnSpc>
              <a:spcBef>
                <a:spcPct val="0"/>
              </a:spcBef>
            </a:pPr>
            <a:r>
              <a:rPr lang="en-US" sz="11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Coatings</a:t>
            </a:r>
            <a:endParaRPr lang="el-GR" sz="1100" dirty="0">
              <a:solidFill>
                <a:schemeClr val="tx1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9232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79513" y="764704"/>
            <a:ext cx="8964487" cy="678619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006600"/>
                </a:solidFill>
                <a:latin typeface="Arial" pitchFamily="34" charset="0"/>
                <a:cs typeface="Arial" pitchFamily="34" charset="0"/>
              </a:rPr>
              <a:t>The 3 Dimensions of the New Strategy</a:t>
            </a:r>
            <a:endParaRPr lang="en-US" sz="2400" b="1" dirty="0">
              <a:solidFill>
                <a:srgbClr val="0066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298" y="6487699"/>
            <a:ext cx="755576" cy="362632"/>
          </a:xfrm>
          <a:prstGeom prst="rect">
            <a:avLst/>
          </a:prstGeom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>
                <a:latin typeface="Arial" pitchFamily="34" charset="0"/>
                <a:cs typeface="Arial" pitchFamily="34" charset="0"/>
              </a:rPr>
              <a:t>8</a:t>
            </a:fld>
            <a:endParaRPr lang="en-US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7" y="6579278"/>
            <a:ext cx="2087885" cy="2437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18155430"/>
              </p:ext>
            </p:extLst>
          </p:nvPr>
        </p:nvGraphicFramePr>
        <p:xfrm>
          <a:off x="1691680" y="1628800"/>
          <a:ext cx="5912862" cy="41764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4157696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492896"/>
            <a:ext cx="8507288" cy="2592288"/>
          </a:xfrm>
        </p:spPr>
        <p:txBody>
          <a:bodyPr>
            <a:normAutofit fontScale="92500"/>
          </a:bodyPr>
          <a:lstStyle/>
          <a:p>
            <a:pPr marL="0" indent="0" algn="ctr">
              <a:buNone/>
            </a:pPr>
            <a:r>
              <a:rPr lang="en-US" sz="3500" b="1" dirty="0">
                <a:solidFill>
                  <a:srgbClr val="006600"/>
                </a:solidFill>
              </a:rPr>
              <a:t>T</a:t>
            </a:r>
            <a:r>
              <a:rPr lang="en-US" sz="3500" b="1" dirty="0" smtClean="0">
                <a:solidFill>
                  <a:srgbClr val="006600"/>
                </a:solidFill>
              </a:rPr>
              <a:t>he New Strategy of S&amp;B for Industrial Minerals</a:t>
            </a:r>
          </a:p>
          <a:p>
            <a:pPr marL="0" indent="0" algn="ctr">
              <a:buNone/>
            </a:pPr>
            <a:endParaRPr lang="en-US" b="1" dirty="0">
              <a:solidFill>
                <a:srgbClr val="006600"/>
              </a:solidFill>
            </a:endParaRPr>
          </a:p>
          <a:p>
            <a:pPr marL="0" indent="0" algn="ctr">
              <a:buNone/>
            </a:pPr>
            <a:r>
              <a:rPr lang="en-US" sz="3000" b="1" dirty="0" smtClean="0"/>
              <a:t>An example: </a:t>
            </a:r>
          </a:p>
          <a:p>
            <a:pPr marL="0" indent="0" algn="ctr">
              <a:buNone/>
            </a:pPr>
            <a:r>
              <a:rPr lang="en-US" sz="3000" b="1" dirty="0" smtClean="0"/>
              <a:t>From </a:t>
            </a:r>
            <a:r>
              <a:rPr lang="en-US" sz="3000" b="1" dirty="0" smtClean="0">
                <a:solidFill>
                  <a:srgbClr val="006600"/>
                </a:solidFill>
              </a:rPr>
              <a:t>Bentonite</a:t>
            </a:r>
            <a:r>
              <a:rPr lang="en-US" sz="3000" b="1" dirty="0" smtClean="0"/>
              <a:t> and </a:t>
            </a:r>
            <a:r>
              <a:rPr lang="en-US" sz="3000" b="1" dirty="0" smtClean="0">
                <a:solidFill>
                  <a:srgbClr val="00B0F0"/>
                </a:solidFill>
              </a:rPr>
              <a:t>Perlite</a:t>
            </a:r>
            <a:r>
              <a:rPr lang="en-US" sz="3000" b="1" dirty="0" smtClean="0">
                <a:solidFill>
                  <a:srgbClr val="006600"/>
                </a:solidFill>
              </a:rPr>
              <a:t> </a:t>
            </a:r>
            <a:r>
              <a:rPr lang="en-US" sz="3000" b="1" dirty="0" smtClean="0"/>
              <a:t>in Greece to</a:t>
            </a:r>
            <a:r>
              <a:rPr lang="en-US" sz="3000" b="1" dirty="0" smtClean="0">
                <a:solidFill>
                  <a:srgbClr val="006600"/>
                </a:solidFill>
              </a:rPr>
              <a:t> </a:t>
            </a:r>
            <a:r>
              <a:rPr lang="en-US" sz="3000" b="1" dirty="0" smtClean="0">
                <a:solidFill>
                  <a:srgbClr val="96BDE8"/>
                </a:solidFill>
              </a:rPr>
              <a:t>Wollastonite</a:t>
            </a:r>
            <a:r>
              <a:rPr lang="en-US" sz="3000" b="1" dirty="0" smtClean="0">
                <a:solidFill>
                  <a:srgbClr val="006600"/>
                </a:solidFill>
              </a:rPr>
              <a:t> </a:t>
            </a:r>
            <a:r>
              <a:rPr lang="en-US" sz="3000" b="1" dirty="0" smtClean="0"/>
              <a:t>in USA</a:t>
            </a:r>
            <a:endParaRPr lang="el-GR" sz="3000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C5255-A383-4F62-A818-44C8B404F98D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5949280"/>
            <a:ext cx="75565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73774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53946</TotalTime>
  <Words>916</Words>
  <Application>Microsoft Office PowerPoint</Application>
  <PresentationFormat>On-screen Show (4:3)</PresentationFormat>
  <Paragraphs>216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Office Theme</vt:lpstr>
      <vt:lpstr>PowerPoint Presentation</vt:lpstr>
      <vt:lpstr>PowerPoint Presentation</vt:lpstr>
      <vt:lpstr>PowerPoint Presentation</vt:lpstr>
      <vt:lpstr>Sales per Segment and per Region</vt:lpstr>
      <vt:lpstr>Global presence with dispersed operations</vt:lpstr>
      <vt:lpstr>To discuss today: Development of the New Strategy for IM</vt:lpstr>
      <vt:lpstr>Downstream diversification through targeted key-investments</vt:lpstr>
      <vt:lpstr>The 3 Dimensions of the New Strategy</vt:lpstr>
      <vt:lpstr>PowerPoint Presentation</vt:lpstr>
      <vt:lpstr>What is Bentonite?</vt:lpstr>
      <vt:lpstr>How Bentonite is processed</vt:lpstr>
      <vt:lpstr>What is Perlite?</vt:lpstr>
      <vt:lpstr>How Perlite is processed</vt:lpstr>
      <vt:lpstr>What is Wollastonite?</vt:lpstr>
      <vt:lpstr>How Wollastonite is processed</vt:lpstr>
      <vt:lpstr>How the New Strategy “works”….</vt:lpstr>
      <vt:lpstr>PowerPoint Presentation</vt:lpstr>
    </vt:vector>
  </TitlesOfParts>
  <Company>S&amp;B Industrial Minerals S.A.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Delivering industrial solutions by developing and transforming natural resources into value creating products</dc:title>
  <dc:creator>Kotsokolos Haris</dc:creator>
  <cp:lastModifiedBy>Karalis Thanasis</cp:lastModifiedBy>
  <cp:revision>413</cp:revision>
  <cp:lastPrinted>2012-09-10T08:28:51Z</cp:lastPrinted>
  <dcterms:created xsi:type="dcterms:W3CDTF">2011-05-13T14:47:03Z</dcterms:created>
  <dcterms:modified xsi:type="dcterms:W3CDTF">2014-06-18T20:49:13Z</dcterms:modified>
</cp:coreProperties>
</file>